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43"/>
  </p:notesMasterIdLst>
  <p:sldIdLst>
    <p:sldId id="256" r:id="rId2"/>
    <p:sldId id="328" r:id="rId3"/>
    <p:sldId id="331" r:id="rId4"/>
    <p:sldId id="258" r:id="rId5"/>
    <p:sldId id="259" r:id="rId6"/>
    <p:sldId id="327" r:id="rId7"/>
    <p:sldId id="260" r:id="rId8"/>
    <p:sldId id="262" r:id="rId9"/>
    <p:sldId id="263" r:id="rId10"/>
    <p:sldId id="293" r:id="rId11"/>
    <p:sldId id="272" r:id="rId12"/>
    <p:sldId id="274" r:id="rId13"/>
    <p:sldId id="275" r:id="rId14"/>
    <p:sldId id="261" r:id="rId15"/>
    <p:sldId id="323" r:id="rId16"/>
    <p:sldId id="297" r:id="rId17"/>
    <p:sldId id="337" r:id="rId18"/>
    <p:sldId id="338" r:id="rId19"/>
    <p:sldId id="339" r:id="rId20"/>
    <p:sldId id="340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9" r:id="rId29"/>
    <p:sldId id="350" r:id="rId30"/>
    <p:sldId id="351" r:id="rId31"/>
    <p:sldId id="352" r:id="rId32"/>
    <p:sldId id="353" r:id="rId33"/>
    <p:sldId id="354" r:id="rId34"/>
    <p:sldId id="355" r:id="rId35"/>
    <p:sldId id="324" r:id="rId36"/>
    <p:sldId id="341" r:id="rId37"/>
    <p:sldId id="336" r:id="rId38"/>
    <p:sldId id="276" r:id="rId39"/>
    <p:sldId id="330" r:id="rId40"/>
    <p:sldId id="277" r:id="rId41"/>
    <p:sldId id="33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FB155-3DE0-4B0A-B3BB-CAF7E61ABBC3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3A849-6F77-438A-8646-3C3364BD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60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3A849-6F77-438A-8646-3C3364BDB4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42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Anderson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3A849-6F77-438A-8646-3C3364BDB4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3A849-6F77-438A-8646-3C3364BDB4E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58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7A1-A22E-4224-98F9-3F665F42AE7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D867-E743-4A74-B526-58651D8015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7A1-A22E-4224-98F9-3F665F42AE7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D867-E743-4A74-B526-58651D8015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7A1-A22E-4224-98F9-3F665F42AE7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D867-E743-4A74-B526-58651D8015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7A1-A22E-4224-98F9-3F665F42AE7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D867-E743-4A74-B526-58651D8015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7A1-A22E-4224-98F9-3F665F42AE7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D867-E743-4A74-B526-58651D8015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7A1-A22E-4224-98F9-3F665F42AE7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D867-E743-4A74-B526-58651D80157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7A1-A22E-4224-98F9-3F665F42AE7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D867-E743-4A74-B526-58651D8015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7A1-A22E-4224-98F9-3F665F42AE7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D867-E743-4A74-B526-58651D8015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7A1-A22E-4224-98F9-3F665F42AE7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D867-E743-4A74-B526-58651D8015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7A1-A22E-4224-98F9-3F665F42AE7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78D867-E743-4A74-B526-58651D8015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7A1-A22E-4224-98F9-3F665F42AE7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D867-E743-4A74-B526-58651D8015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FDD07A1-A22E-4224-98F9-3F665F42AE79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EE78D867-E743-4A74-B526-58651D80157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mga.edu/risk-management/shelter-locations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9blaWHHSls" TargetMode="External"/><Relationship Id="rId2" Type="http://schemas.openxmlformats.org/officeDocument/2006/relationships/hyperlink" Target="http://www.mga.edu/risk-management/forms.asp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ga.edu/police/" TargetMode="External"/><Relationship Id="rId13" Type="http://schemas.openxmlformats.org/officeDocument/2006/relationships/image" Target="../media/image46.gif"/><Relationship Id="rId3" Type="http://schemas.openxmlformats.org/officeDocument/2006/relationships/hyperlink" Target="http://www.mga.edu/police/emergency-response-plan.aspx" TargetMode="External"/><Relationship Id="rId7" Type="http://schemas.openxmlformats.org/officeDocument/2006/relationships/hyperlink" Target="http://www.mga.edu/risk-management/default.aspx" TargetMode="External"/><Relationship Id="rId12" Type="http://schemas.openxmlformats.org/officeDocument/2006/relationships/image" Target="../media/image5.jpeg"/><Relationship Id="rId2" Type="http://schemas.openxmlformats.org/officeDocument/2006/relationships/hyperlink" Target="http://www.mga.edu/risk-management/docs/environmental-services/oil-spcc/Cochran_Campus_Oil_SPCC_Plan-QRG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ga.edu/risk-management/environmental-health-and-safety-division/right-to-know/default.aspx" TargetMode="External"/><Relationship Id="rId11" Type="http://schemas.openxmlformats.org/officeDocument/2006/relationships/hyperlink" Target="http://www.mga.edu/sustainability/" TargetMode="External"/><Relationship Id="rId5" Type="http://schemas.openxmlformats.org/officeDocument/2006/relationships/hyperlink" Target="http://www.mga.edu/risk-management/report-a-hazard.aspx" TargetMode="External"/><Relationship Id="rId10" Type="http://schemas.openxmlformats.org/officeDocument/2006/relationships/hyperlink" Target="http://www.mga.edu/technology/" TargetMode="External"/><Relationship Id="rId4" Type="http://schemas.openxmlformats.org/officeDocument/2006/relationships/hyperlink" Target="http://www.mga.edu/risk-management/shelter-locations.aspx" TargetMode="External"/><Relationship Id="rId9" Type="http://schemas.openxmlformats.org/officeDocument/2006/relationships/hyperlink" Target="http://www.mga.edu/plan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mga.edu/risk-management/shelter-locations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8600"/>
            <a:ext cx="7086600" cy="2133600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otum" panose="020B0600000101010101" pitchFamily="34" charset="-127"/>
              </a:rPr>
              <a:t>Building Coordinator Training</a:t>
            </a:r>
            <a:br>
              <a:rPr 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otum" panose="020B0600000101010101" pitchFamily="34" charset="-127"/>
              </a:rPr>
            </a:br>
            <a:r>
              <a:rPr lang="en-US" sz="4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otum" panose="020B0600000101010101" pitchFamily="34" charset="-127"/>
              </a:rPr>
              <a:t>Cochran Campus</a:t>
            </a:r>
            <a:endParaRPr lang="en-US" sz="48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Dotum" panose="020B0600000101010101" pitchFamily="34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552" y="5715000"/>
            <a:ext cx="4221698" cy="96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6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520940" cy="548640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1"/>
                </a:solidFill>
              </a:rPr>
              <a:t>Oil spill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610600" cy="4343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F"/>
            </a:pPr>
            <a:r>
              <a:rPr lang="en-US" b="0" dirty="0" smtClean="0"/>
              <a:t>Notify all: </a:t>
            </a:r>
          </a:p>
          <a:p>
            <a:pPr lvl="2">
              <a:buFont typeface="Wingdings" panose="05000000000000000000" pitchFamily="2" charset="2"/>
              <a:buChar char="F"/>
            </a:pPr>
            <a:r>
              <a:rPr lang="en-US" b="0" dirty="0" smtClean="0"/>
              <a:t>University Police (478) </a:t>
            </a:r>
            <a:r>
              <a:rPr lang="en-US" dirty="0" smtClean="0"/>
              <a:t>934-3002 </a:t>
            </a:r>
          </a:p>
          <a:p>
            <a:pPr lvl="2">
              <a:buFont typeface="Wingdings" panose="05000000000000000000" pitchFamily="2" charset="2"/>
              <a:buChar char="F"/>
            </a:pPr>
            <a:r>
              <a:rPr lang="en-US" dirty="0" smtClean="0"/>
              <a:t>Facilities</a:t>
            </a:r>
            <a:r>
              <a:rPr lang="en-US" b="0" dirty="0" smtClean="0"/>
              <a:t> (478) 934-3000</a:t>
            </a:r>
          </a:p>
          <a:p>
            <a:pPr lvl="1">
              <a:buFont typeface="Wingdings" panose="05000000000000000000" pitchFamily="2" charset="2"/>
              <a:buChar char="F"/>
            </a:pPr>
            <a:r>
              <a:rPr lang="en-US" dirty="0" smtClean="0"/>
              <a:t>Extinguish all sources of ignition and remove all vehicles from spill area</a:t>
            </a:r>
          </a:p>
          <a:p>
            <a:pPr marL="0" lvl="1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F"/>
            </a:pPr>
            <a:endParaRPr lang="en-US" dirty="0" smtClean="0"/>
          </a:p>
          <a:p>
            <a:pPr marL="0" lvl="1" indent="0">
              <a:buNone/>
            </a:pPr>
            <a:r>
              <a:rPr lang="en-US" b="1" i="1" dirty="0" smtClean="0"/>
              <a:t>Spills greater than 10 gallons:</a:t>
            </a:r>
          </a:p>
          <a:p>
            <a:pPr lvl="1">
              <a:buFont typeface="Wingdings" panose="05000000000000000000" pitchFamily="2" charset="2"/>
              <a:buChar char="F"/>
            </a:pPr>
            <a:r>
              <a:rPr lang="en-US" dirty="0" smtClean="0"/>
              <a:t>If can be done safely, a</a:t>
            </a:r>
            <a:r>
              <a:rPr lang="en-US" b="0" dirty="0" smtClean="0"/>
              <a:t>ttemp</a:t>
            </a:r>
            <a:r>
              <a:rPr lang="en-US" dirty="0" smtClean="0"/>
              <a:t>t to stop release and deploy spill response materials</a:t>
            </a:r>
          </a:p>
          <a:p>
            <a:pPr lvl="1">
              <a:buFont typeface="Wingdings" panose="05000000000000000000" pitchFamily="2" charset="2"/>
              <a:buChar char="F"/>
            </a:pPr>
            <a:r>
              <a:rPr lang="en-US" b="0" dirty="0" smtClean="0"/>
              <a:t>SPCC Coordinator will notify authorities and response contractor to assist in cleanup</a:t>
            </a:r>
          </a:p>
          <a:p>
            <a:pPr lvl="1">
              <a:buFont typeface="Wingdings" panose="05000000000000000000" pitchFamily="2" charset="2"/>
              <a:buChar char="F"/>
            </a:pPr>
            <a:endParaRPr lang="en-US" b="0" dirty="0" smtClean="0"/>
          </a:p>
          <a:p>
            <a:pPr marL="0" lvl="1" indent="0">
              <a:buNone/>
            </a:pPr>
            <a:r>
              <a:rPr lang="en-US" b="1" i="1" dirty="0" smtClean="0"/>
              <a:t>Spill less than 10 gallons:</a:t>
            </a:r>
          </a:p>
          <a:p>
            <a:pPr lvl="1">
              <a:buFont typeface="Wingdings" panose="05000000000000000000" pitchFamily="2" charset="2"/>
              <a:buChar char="F"/>
            </a:pPr>
            <a:r>
              <a:rPr lang="en-US" dirty="0" smtClean="0"/>
              <a:t>Contain spill with absorbent material</a:t>
            </a:r>
          </a:p>
          <a:p>
            <a:pPr lvl="1">
              <a:buFont typeface="Wingdings" panose="05000000000000000000" pitchFamily="2" charset="2"/>
              <a:buChar char="F"/>
            </a:pPr>
            <a:r>
              <a:rPr lang="en-US" dirty="0" smtClean="0"/>
              <a:t>Recover spilled material using absorbent materials</a:t>
            </a:r>
          </a:p>
          <a:p>
            <a:pPr lvl="1">
              <a:buFont typeface="Wingdings" panose="05000000000000000000" pitchFamily="2" charset="2"/>
              <a:buChar char="F"/>
            </a:pPr>
            <a:r>
              <a:rPr lang="en-US" b="0" dirty="0" smtClean="0"/>
              <a:t>SPCC Coordinator will arrange for proper disposal of waste materials</a:t>
            </a:r>
          </a:p>
          <a:p>
            <a:pPr>
              <a:buFont typeface="Wingdings" panose="05000000000000000000" pitchFamily="2" charset="2"/>
              <a:buChar char="F"/>
            </a:pPr>
            <a:endParaRPr lang="en-US" b="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5867400"/>
            <a:ext cx="619195" cy="8421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blipFill dpi="0" rotWithShape="1">
            <a:blip r:embed="rId3" cstate="email">
              <a:alphaModFix amt="6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3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7520940" cy="548640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3"/>
                </a:solidFill>
              </a:rPr>
              <a:t>Natural gas leak</a:t>
            </a:r>
            <a:endParaRPr lang="en-US" sz="4400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86800" cy="4114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F"/>
            </a:pPr>
            <a:r>
              <a:rPr lang="en-US" sz="2000" b="0" dirty="0" smtClean="0"/>
              <a:t>Natural gas has an odorant added to make it smell like rotten eggs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000" b="0" dirty="0" smtClean="0"/>
              <a:t>A flame or spark in the area could cause an explosion</a:t>
            </a:r>
          </a:p>
          <a:p>
            <a:pPr marL="0" indent="0"/>
            <a:r>
              <a:rPr lang="en-US" sz="2000" i="1" dirty="0" smtClean="0"/>
              <a:t>If you smell a natural gas odor: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000" b="0" dirty="0" smtClean="0"/>
              <a:t>Do not try to locate the leak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000" b="0" dirty="0" smtClean="0"/>
              <a:t>Evacuate the building 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000" b="0" dirty="0" smtClean="0"/>
              <a:t>Do not open windows</a:t>
            </a:r>
            <a:r>
              <a:rPr lang="en-US" sz="2000" b="0" dirty="0"/>
              <a:t> 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000" b="0" dirty="0" smtClean="0"/>
              <a:t>Do not use any devices that could cause a spark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000" b="0" dirty="0" smtClean="0"/>
              <a:t>Once outside, move at least 150ft away from building  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000" b="0" dirty="0" smtClean="0"/>
              <a:t>Activate fire alarm </a:t>
            </a:r>
            <a:r>
              <a:rPr lang="en-US" sz="2000" dirty="0" smtClean="0"/>
              <a:t>outside </a:t>
            </a:r>
            <a:r>
              <a:rPr lang="en-US" sz="2000" b="0" dirty="0" smtClean="0"/>
              <a:t>the area of the leak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000" b="0" dirty="0" smtClean="0"/>
              <a:t>Call University Police </a:t>
            </a:r>
            <a:r>
              <a:rPr lang="en-US" sz="2000" b="0" dirty="0"/>
              <a:t>(478) 934-3002</a:t>
            </a:r>
            <a:r>
              <a:rPr lang="en-US" sz="2000" b="0" dirty="0" smtClean="0"/>
              <a:t> or 911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5867400"/>
            <a:ext cx="619195" cy="8421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blipFill dpi="0" rotWithShape="1">
            <a:blip r:embed="rId3" cstate="email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9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520940" cy="548640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3"/>
                </a:solidFill>
              </a:rPr>
              <a:t>Fires</a:t>
            </a:r>
            <a:endParaRPr lang="en-US" sz="4400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730514"/>
            <a:ext cx="8772595" cy="415019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"/>
            </a:pPr>
            <a:r>
              <a:rPr lang="en-US" sz="1800" b="0" dirty="0" smtClean="0"/>
              <a:t>Report to University Police </a:t>
            </a:r>
            <a:r>
              <a:rPr lang="en-US" sz="1800" b="0" dirty="0"/>
              <a:t>(478) 934-3002 </a:t>
            </a:r>
            <a:r>
              <a:rPr lang="en-US" sz="1800" b="0" dirty="0" smtClean="0"/>
              <a:t>or 911</a:t>
            </a:r>
          </a:p>
          <a:p>
            <a:pPr marL="0" indent="0"/>
            <a:r>
              <a:rPr lang="en-US" sz="1800" i="1" dirty="0" smtClean="0"/>
              <a:t>Minor Fires:</a:t>
            </a:r>
          </a:p>
          <a:p>
            <a:pPr>
              <a:buFont typeface="Wingdings" panose="05000000000000000000" pitchFamily="2" charset="2"/>
              <a:buChar char=""/>
            </a:pPr>
            <a:r>
              <a:rPr lang="en-US" sz="1800" b="0" dirty="0" smtClean="0"/>
              <a:t>Charge fire extinguisher toward base of the flame</a:t>
            </a:r>
          </a:p>
          <a:p>
            <a:pPr marL="0" indent="0"/>
            <a:r>
              <a:rPr lang="en-US" sz="1800" i="1" dirty="0" smtClean="0"/>
              <a:t>Large Fires:</a:t>
            </a:r>
          </a:p>
          <a:p>
            <a:pPr>
              <a:buFont typeface="Wingdings" panose="05000000000000000000" pitchFamily="2" charset="2"/>
              <a:buChar char=""/>
            </a:pPr>
            <a:r>
              <a:rPr lang="en-US" sz="1800" b="0" dirty="0" smtClean="0"/>
              <a:t>Activate building alarm </a:t>
            </a:r>
          </a:p>
          <a:p>
            <a:pPr>
              <a:buFont typeface="Wingdings" panose="05000000000000000000" pitchFamily="2" charset="2"/>
              <a:buChar char=""/>
            </a:pPr>
            <a:r>
              <a:rPr lang="en-US" sz="1800" b="0" dirty="0" smtClean="0"/>
              <a:t>Evacuate and do not use elevators</a:t>
            </a:r>
          </a:p>
          <a:p>
            <a:pPr>
              <a:buFont typeface="Wingdings" panose="05000000000000000000" pitchFamily="2" charset="2"/>
              <a:buChar char=""/>
            </a:pPr>
            <a:r>
              <a:rPr lang="en-US" sz="1800" b="0" dirty="0" smtClean="0"/>
              <a:t>Close all doors while exiting building (Do not lock doors)</a:t>
            </a:r>
          </a:p>
          <a:p>
            <a:pPr>
              <a:buFont typeface="Wingdings" panose="05000000000000000000" pitchFamily="2" charset="2"/>
              <a:buChar char=""/>
            </a:pPr>
            <a:r>
              <a:rPr lang="en-US" sz="1800" b="0" dirty="0" smtClean="0"/>
              <a:t>Be prepared to stay near the floor while exiting if smoke is present</a:t>
            </a:r>
          </a:p>
          <a:p>
            <a:pPr>
              <a:buFont typeface="Wingdings" panose="05000000000000000000" pitchFamily="2" charset="2"/>
              <a:buChar char=""/>
            </a:pPr>
            <a:r>
              <a:rPr lang="en-US" sz="1800" b="0" dirty="0" smtClean="0"/>
              <a:t>Direct crowds away from fire hydrants and road ways – clear sidewalks</a:t>
            </a:r>
          </a:p>
          <a:p>
            <a:pPr>
              <a:buFont typeface="Wingdings" panose="05000000000000000000" pitchFamily="2" charset="2"/>
              <a:buChar char=""/>
            </a:pPr>
            <a:r>
              <a:rPr lang="en-US" sz="1800" b="0" dirty="0" smtClean="0"/>
              <a:t>Ask bystanders to watch windows for trapped persons</a:t>
            </a:r>
          </a:p>
          <a:p>
            <a:pPr>
              <a:buFont typeface="Wingdings" panose="05000000000000000000" pitchFamily="2" charset="2"/>
              <a:buChar char=""/>
            </a:pPr>
            <a:r>
              <a:rPr lang="en-US" sz="1800" b="0" dirty="0" smtClean="0"/>
              <a:t>DO NOT attempt to rescue anyone. Notify fire department personnel.</a:t>
            </a:r>
          </a:p>
          <a:p>
            <a:pPr>
              <a:buFont typeface="Wingdings" panose="05000000000000000000" pitchFamily="2" charset="2"/>
              <a:buChar char=""/>
            </a:pPr>
            <a:endParaRPr lang="en-US" sz="1800" b="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5867400"/>
            <a:ext cx="619195" cy="8421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blipFill dpi="0" rotWithShape="1">
            <a:blip r:embed="rId3" cstate="email">
              <a:alphaModFix amt="6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1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520940" cy="548640"/>
          </a:xfrm>
        </p:spPr>
        <p:txBody>
          <a:bodyPr/>
          <a:lstStyle/>
          <a:p>
            <a:r>
              <a:rPr lang="en-US" sz="4400" dirty="0">
                <a:solidFill>
                  <a:schemeClr val="accent3"/>
                </a:solidFill>
              </a:rPr>
              <a:t>Active shooters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762000"/>
            <a:ext cx="8696395" cy="4118705"/>
          </a:xfrm>
        </p:spPr>
        <p:txBody>
          <a:bodyPr>
            <a:normAutofit/>
          </a:bodyPr>
          <a:lstStyle/>
          <a:p>
            <a:pPr marL="0" indent="0"/>
            <a:r>
              <a:rPr lang="en-US" sz="1800" i="1" dirty="0" smtClean="0"/>
              <a:t>Immediate life-threatening event:</a:t>
            </a:r>
          </a:p>
          <a:p>
            <a:pPr marL="285750" indent="-285750">
              <a:buFont typeface="Wingdings" panose="05000000000000000000" pitchFamily="2" charset="2"/>
              <a:buChar char="F"/>
            </a:pPr>
            <a:r>
              <a:rPr lang="en-US" sz="1800" b="0" dirty="0"/>
              <a:t>Notify </a:t>
            </a:r>
            <a:r>
              <a:rPr lang="en-US" sz="1800" b="0" dirty="0" smtClean="0"/>
              <a:t>University Police </a:t>
            </a:r>
            <a:r>
              <a:rPr lang="en-US" sz="1800" b="0" dirty="0"/>
              <a:t>(478) 934-3002</a:t>
            </a:r>
            <a:r>
              <a:rPr lang="en-US" sz="1800" b="0" dirty="0" smtClean="0"/>
              <a:t> or </a:t>
            </a:r>
            <a:r>
              <a:rPr lang="en-US" sz="1800" b="0" dirty="0"/>
              <a:t>call </a:t>
            </a:r>
            <a:r>
              <a:rPr lang="en-US" sz="1800" b="0" dirty="0" smtClean="0"/>
              <a:t>911</a:t>
            </a:r>
            <a:endParaRPr lang="en-US" sz="1800" i="1" dirty="0" smtClean="0"/>
          </a:p>
          <a:p>
            <a:pPr marL="285750" indent="-285750">
              <a:buFont typeface="Wingdings" panose="05000000000000000000" pitchFamily="2" charset="2"/>
              <a:buChar char="F"/>
            </a:pPr>
            <a:r>
              <a:rPr lang="en-US" sz="1800" b="0" dirty="0" smtClean="0"/>
              <a:t>Each individual should take whatever actions necessary to protect his or her own life</a:t>
            </a:r>
          </a:p>
          <a:p>
            <a:pPr marL="285750" indent="-285750">
              <a:buFont typeface="Wingdings" panose="05000000000000000000" pitchFamily="2" charset="2"/>
              <a:buChar char="F"/>
            </a:pPr>
            <a:r>
              <a:rPr lang="en-US" sz="1800" b="0" dirty="0" smtClean="0"/>
              <a:t>If possible, flee the area safely and avoid danger</a:t>
            </a:r>
          </a:p>
          <a:p>
            <a:pPr marL="573786" lvl="3" indent="-285750">
              <a:buFont typeface="Wingdings" panose="05000000000000000000" pitchFamily="2" charset="2"/>
              <a:buChar char="F"/>
            </a:pPr>
            <a:r>
              <a:rPr lang="en-US" sz="1800" b="0" dirty="0" smtClean="0"/>
              <a:t>Lock or barricade all doors</a:t>
            </a:r>
          </a:p>
          <a:p>
            <a:pPr marL="285750" indent="-285750">
              <a:buFont typeface="Wingdings" panose="05000000000000000000" pitchFamily="2" charset="2"/>
              <a:buChar char="F"/>
            </a:pPr>
            <a:r>
              <a:rPr lang="en-US" sz="1800" b="0" dirty="0" smtClean="0"/>
              <a:t>Remain in place until “all clear” is given by law enforcement </a:t>
            </a:r>
          </a:p>
          <a:p>
            <a:pPr marL="285750" indent="-285750">
              <a:buFont typeface="Wingdings" panose="05000000000000000000" pitchFamily="2" charset="2"/>
              <a:buChar char="F"/>
            </a:pPr>
            <a:endParaRPr lang="en-US" sz="1800" b="0" dirty="0" smtClean="0"/>
          </a:p>
          <a:p>
            <a:pPr marL="0" indent="0"/>
            <a:r>
              <a:rPr lang="en-US" sz="1800" i="1" dirty="0" smtClean="0"/>
              <a:t>Someone observed a weapon on campus:</a:t>
            </a:r>
          </a:p>
          <a:p>
            <a:pPr marL="285750" indent="-285750">
              <a:buFont typeface="Wingdings" panose="05000000000000000000" pitchFamily="2" charset="2"/>
              <a:buChar char="F"/>
            </a:pPr>
            <a:r>
              <a:rPr lang="en-US" sz="1800" b="0" dirty="0" smtClean="0"/>
              <a:t>Remain calm and call University Police </a:t>
            </a:r>
            <a:r>
              <a:rPr lang="en-US" sz="1800" b="0" dirty="0"/>
              <a:t>(478) 934-3002</a:t>
            </a:r>
            <a:r>
              <a:rPr lang="en-US" sz="1800" b="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F"/>
            </a:pPr>
            <a:r>
              <a:rPr lang="en-US" sz="1800" b="0" dirty="0" smtClean="0"/>
              <a:t>Do not touch the weapon or approach the individual </a:t>
            </a:r>
          </a:p>
          <a:p>
            <a:pPr marL="285750" indent="-285750">
              <a:buFont typeface="Wingdings" panose="05000000000000000000" pitchFamily="2" charset="2"/>
              <a:buChar char="F"/>
            </a:pPr>
            <a:r>
              <a:rPr lang="en-US" sz="1800" b="0" dirty="0" smtClean="0"/>
              <a:t>If possible, remove yourself from area</a:t>
            </a:r>
            <a:endParaRPr lang="en-US" sz="1800" b="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5867400"/>
            <a:ext cx="619195" cy="8421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blipFill dpi="0" rotWithShape="1">
            <a:blip r:embed="rId3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4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520940" cy="548640"/>
          </a:xfrm>
        </p:spPr>
        <p:txBody>
          <a:bodyPr/>
          <a:lstStyle/>
          <a:p>
            <a:r>
              <a:rPr lang="en-US" sz="4400" dirty="0">
                <a:solidFill>
                  <a:schemeClr val="accent3"/>
                </a:solidFill>
              </a:rPr>
              <a:t>Evacuation and assembly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802" y="954452"/>
            <a:ext cx="8696395" cy="422714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F"/>
            </a:pPr>
            <a:r>
              <a:rPr lang="en-US" sz="2800" b="0" dirty="0" smtClean="0"/>
              <a:t>Evacuations will occur when an alarm sounds or upon notification by MGA officials</a:t>
            </a:r>
          </a:p>
          <a:p>
            <a:pPr>
              <a:buFont typeface="Wingdings" panose="05000000000000000000" pitchFamily="2" charset="2"/>
              <a:buChar char="F"/>
            </a:pPr>
            <a:endParaRPr lang="en-US" sz="2800" b="0" dirty="0" smtClean="0"/>
          </a:p>
          <a:p>
            <a:pPr>
              <a:buFont typeface="Wingdings" panose="05000000000000000000" pitchFamily="2" charset="2"/>
              <a:buChar char="F"/>
            </a:pPr>
            <a:r>
              <a:rPr lang="en-US" sz="2800" b="0" dirty="0" smtClean="0"/>
              <a:t>Leave by emergency evacuation route predesignated for your area</a:t>
            </a:r>
          </a:p>
          <a:p>
            <a:pPr>
              <a:buFont typeface="Wingdings" panose="05000000000000000000" pitchFamily="2" charset="2"/>
              <a:buChar char="F"/>
            </a:pPr>
            <a:endParaRPr lang="en-US" sz="2800" b="0" dirty="0" smtClean="0"/>
          </a:p>
          <a:p>
            <a:pPr>
              <a:buFont typeface="Wingdings" panose="05000000000000000000" pitchFamily="2" charset="2"/>
              <a:buChar char="F"/>
            </a:pPr>
            <a:r>
              <a:rPr lang="en-US" sz="2800" b="0" dirty="0" smtClean="0"/>
              <a:t>Depending on the emergency, you may need to </a:t>
            </a:r>
            <a:r>
              <a:rPr lang="en-US" sz="2800" b="0" u="sng" dirty="0" smtClean="0"/>
              <a:t>stay in or exit</a:t>
            </a:r>
            <a:r>
              <a:rPr lang="en-US" sz="2800" b="0" dirty="0" smtClean="0"/>
              <a:t> the building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5867400"/>
            <a:ext cx="619195" cy="8421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blipFill dpi="0" rotWithShape="1">
            <a:blip r:embed="rId3" cstate="email">
              <a:alphaModFix amt="7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4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520940" cy="54864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3"/>
                </a:solidFill>
              </a:rPr>
              <a:t>Severe weather shelter areas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799"/>
            <a:ext cx="7772400" cy="3737705"/>
          </a:xfrm>
        </p:spPr>
        <p:txBody>
          <a:bodyPr>
            <a:normAutofit/>
          </a:bodyPr>
          <a:lstStyle/>
          <a:p>
            <a:pPr algn="ctr"/>
            <a:r>
              <a:rPr lang="en-US" sz="2400" b="0" dirty="0" smtClean="0"/>
              <a:t>The following diagram is an example of a severe weather shelter area for the Cochran campus.</a:t>
            </a:r>
          </a:p>
          <a:p>
            <a:pPr algn="ctr"/>
            <a:endParaRPr lang="en-US" sz="2400" b="0" dirty="0"/>
          </a:p>
          <a:p>
            <a:pPr algn="ctr"/>
            <a:r>
              <a:rPr lang="en-US" sz="2400" b="0" dirty="0" smtClean="0"/>
              <a:t>These locations are on the main level away from windows and doors. They are highlighted in </a:t>
            </a:r>
            <a:r>
              <a:rPr lang="en-US" sz="2400" b="0" u="dbl" dirty="0" smtClean="0">
                <a:uFill>
                  <a:solidFill>
                    <a:srgbClr val="FFC000"/>
                  </a:solidFill>
                </a:uFill>
              </a:rPr>
              <a:t>yellow</a:t>
            </a:r>
            <a:r>
              <a:rPr lang="en-US" sz="2400" b="0" dirty="0" smtClean="0"/>
              <a:t>.</a:t>
            </a:r>
          </a:p>
          <a:p>
            <a:pPr algn="ctr"/>
            <a:endParaRPr lang="en-US" sz="2400" b="0" dirty="0" smtClean="0"/>
          </a:p>
          <a:p>
            <a:pPr algn="ctr"/>
            <a:r>
              <a:rPr lang="en-US" sz="2400" b="0" dirty="0" smtClean="0"/>
              <a:t>These areas can be accessed </a:t>
            </a:r>
            <a:r>
              <a:rPr lang="en-US" sz="2400" b="0" dirty="0" smtClean="0">
                <a:hlinkClick r:id="rId2"/>
              </a:rPr>
              <a:t>online</a:t>
            </a:r>
            <a:endParaRPr lang="en-US" sz="2400" b="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5791200"/>
            <a:ext cx="619195" cy="8421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blipFill dpi="0" rotWithShape="1">
            <a:blip r:embed="rId4" cstate="email">
              <a:alphaModFix amt="7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8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48400" y="4419600"/>
            <a:ext cx="2286000" cy="64633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75000"/>
                </a:schemeClr>
              </a:gs>
              <a:gs pos="95000">
                <a:schemeClr val="bg1">
                  <a:lumMod val="65000"/>
                </a:schemeClr>
              </a:gs>
              <a:gs pos="100000">
                <a:schemeClr val="accent5"/>
              </a:gs>
            </a:gsLst>
            <a:path path="shape">
              <a:fillToRect l="50000" t="50000" r="50000" b="5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and 3</a:t>
            </a:r>
            <a:r>
              <a:rPr lang="en-US" baseline="30000" dirty="0" smtClean="0"/>
              <a:t>rd</a:t>
            </a:r>
            <a:r>
              <a:rPr lang="en-US" dirty="0" smtClean="0"/>
              <a:t> floors will assemble on 1</a:t>
            </a:r>
            <a:r>
              <a:rPr lang="en-US" baseline="30000" dirty="0" smtClean="0"/>
              <a:t>st</a:t>
            </a:r>
            <a:r>
              <a:rPr lang="en-US" dirty="0" smtClean="0"/>
              <a:t> floor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1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45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79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89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660" y="5867400"/>
            <a:ext cx="619195" cy="8421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blipFill dpi="0" rotWithShape="1">
            <a:blip r:embed="rId3" cstate="email">
              <a:alphaModFix amt="4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77200" cy="548640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1"/>
                </a:solidFill>
              </a:rPr>
              <a:t>Building Coordinator responsibilities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838200"/>
            <a:ext cx="8719255" cy="42672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F"/>
            </a:pPr>
            <a:r>
              <a:rPr lang="en-US" sz="2800" b="0" dirty="0" smtClean="0"/>
              <a:t>Serve as the building contact during regular business hours</a:t>
            </a:r>
          </a:p>
          <a:p>
            <a:pPr>
              <a:buFont typeface="Wingdings" panose="05000000000000000000" pitchFamily="2" charset="2"/>
              <a:buChar char="F"/>
            </a:pPr>
            <a:endParaRPr lang="en-US" sz="2800" b="0" dirty="0" smtClean="0"/>
          </a:p>
          <a:p>
            <a:pPr>
              <a:buFont typeface="Wingdings" panose="05000000000000000000" pitchFamily="2" charset="2"/>
              <a:buChar char="F"/>
            </a:pPr>
            <a:r>
              <a:rPr lang="en-US" sz="2800" b="0" dirty="0" smtClean="0"/>
              <a:t>Understand the appropriate safety measures and who to contact in an event of an emergency</a:t>
            </a:r>
          </a:p>
          <a:p>
            <a:pPr>
              <a:buFont typeface="Wingdings" panose="05000000000000000000" pitchFamily="2" charset="2"/>
              <a:buChar char="F"/>
            </a:pPr>
            <a:endParaRPr lang="en-US" sz="2800" b="0" dirty="0" smtClean="0"/>
          </a:p>
          <a:p>
            <a:pPr>
              <a:buFont typeface="Wingdings" panose="05000000000000000000" pitchFamily="2" charset="2"/>
              <a:buChar char="F"/>
            </a:pPr>
            <a:r>
              <a:rPr lang="en-US" sz="2800" b="0" dirty="0" smtClean="0"/>
              <a:t>Aid in the safety of students, faculty, and staff present in your designated building/floor</a:t>
            </a:r>
          </a:p>
          <a:p>
            <a:pPr>
              <a:buFont typeface="Wingdings" panose="05000000000000000000" pitchFamily="2" charset="2"/>
              <a:buChar char="F"/>
            </a:pPr>
            <a:endParaRPr lang="en-US" sz="2800" b="0" dirty="0" smtClean="0"/>
          </a:p>
          <a:p>
            <a:pPr>
              <a:buFont typeface="Wingdings" panose="05000000000000000000" pitchFamily="2" charset="2"/>
              <a:buChar char="F"/>
            </a:pPr>
            <a:r>
              <a:rPr lang="en-US" sz="2800" b="0" dirty="0" smtClean="0"/>
              <a:t>Become familiar with the evacuation and assembly areas both inside and outside of your building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49049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72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62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43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27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90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97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53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52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64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39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660" y="5867400"/>
            <a:ext cx="619195" cy="842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3265"/>
            <a:ext cx="7520940" cy="548640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Building Coordinator </a:t>
            </a:r>
            <a:r>
              <a:rPr lang="en-US" sz="3600" dirty="0" smtClean="0">
                <a:solidFill>
                  <a:schemeClr val="accent1"/>
                </a:solidFill>
              </a:rPr>
              <a:t>Positions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7520940" cy="3579849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dirty="0" smtClean="0"/>
              <a:t>Primary</a:t>
            </a:r>
          </a:p>
          <a:p>
            <a:pPr marL="973836" lvl="4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Serves as first point of contact</a:t>
            </a:r>
          </a:p>
          <a:p>
            <a:pPr marL="516636" lvl="4" indent="0">
              <a:buNone/>
            </a:pPr>
            <a:endParaRPr lang="en-US" sz="2400" dirty="0" smtClean="0"/>
          </a:p>
          <a:p>
            <a:pPr marL="516636" lvl="2" indent="-457200">
              <a:buFont typeface="Wingdings" panose="05000000000000000000" pitchFamily="2" charset="2"/>
              <a:buChar char="F"/>
            </a:pPr>
            <a:r>
              <a:rPr lang="en-US" sz="3200" b="1" dirty="0" smtClean="0"/>
              <a:t>Alternate</a:t>
            </a:r>
            <a:endParaRPr lang="en-US" sz="3200" b="1" dirty="0"/>
          </a:p>
          <a:p>
            <a:pPr marL="973836" lvl="4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Acts as emergency contact in the absence of Primary Coordinator</a:t>
            </a:r>
          </a:p>
          <a:p>
            <a:pPr marL="973836" lvl="4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16636" lvl="2" indent="-457200">
              <a:buFont typeface="Wingdings" panose="05000000000000000000" pitchFamily="2" charset="2"/>
              <a:buChar char="F"/>
            </a:pPr>
            <a:r>
              <a:rPr lang="en-US" sz="3200" b="1" dirty="0" smtClean="0"/>
              <a:t>3</a:t>
            </a:r>
            <a:r>
              <a:rPr lang="en-US" sz="3200" b="1" baseline="30000" dirty="0" smtClean="0"/>
              <a:t>rd</a:t>
            </a:r>
            <a:r>
              <a:rPr lang="en-US" sz="3200" b="1" dirty="0" smtClean="0"/>
              <a:t> Backup</a:t>
            </a:r>
          </a:p>
          <a:p>
            <a:pPr marL="973836" lvl="4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Plant Operations or University Police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blipFill dpi="0" rotWithShape="1">
            <a:blip r:embed="rId4" cstate="email">
              <a:alphaModFix amt="4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7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23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488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98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900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593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520940" cy="548640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3"/>
                </a:solidFill>
              </a:rPr>
              <a:t>Outdoor assembly</a:t>
            </a:r>
            <a:endParaRPr lang="en-US" sz="4400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40386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800" b="0" dirty="0" smtClean="0"/>
              <a:t>The following are locations for each building in the event of an evacuation.</a:t>
            </a:r>
          </a:p>
          <a:p>
            <a:pPr marL="0" indent="0"/>
            <a:r>
              <a:rPr lang="en-US" sz="2200" i="1" dirty="0"/>
              <a:t>When exiting: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200" b="0" dirty="0"/>
              <a:t>Assist </a:t>
            </a:r>
            <a:r>
              <a:rPr lang="en-US" sz="2200" b="0" dirty="0" smtClean="0"/>
              <a:t>disabled persons in </a:t>
            </a:r>
            <a:r>
              <a:rPr lang="en-US" sz="2200" b="0" dirty="0"/>
              <a:t>exiting the building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200" b="0" dirty="0"/>
              <a:t>D</a:t>
            </a:r>
            <a:r>
              <a:rPr lang="en-US" sz="2200" b="0" dirty="0" smtClean="0"/>
              <a:t>o </a:t>
            </a:r>
            <a:r>
              <a:rPr lang="en-US" sz="2200" b="0" dirty="0"/>
              <a:t>not use elevators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200" b="0" dirty="0"/>
              <a:t>Once outside, proceed to predesignated </a:t>
            </a:r>
            <a:r>
              <a:rPr lang="en-US" sz="2200" b="0" dirty="0" smtClean="0"/>
              <a:t>area for your building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200" b="0" dirty="0" smtClean="0"/>
              <a:t>Leave </a:t>
            </a:r>
            <a:r>
              <a:rPr lang="en-US" sz="2200" b="0" dirty="0"/>
              <a:t>streets and walkways clear for emergency vehicles and personnel 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200" b="0" dirty="0"/>
              <a:t>Do not return to building unless told to by MGA officials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200" b="0" dirty="0"/>
              <a:t>Entire campus evacuation will be announced by Chief of Police</a:t>
            </a:r>
          </a:p>
          <a:p>
            <a:pPr algn="ctr"/>
            <a:endParaRPr lang="en-US" sz="2800" b="0" dirty="0" smtClean="0"/>
          </a:p>
          <a:p>
            <a:pPr algn="ctr"/>
            <a:endParaRPr lang="en-US" sz="2800" b="0" dirty="0"/>
          </a:p>
          <a:p>
            <a:pPr algn="ctr"/>
            <a:endParaRPr lang="en-US" sz="2800" b="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5791200"/>
            <a:ext cx="619195" cy="8421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blipFill dpi="0" rotWithShape="1">
            <a:blip r:embed="rId4" cstate="email">
              <a:alphaModFix amt="6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8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05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699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7520940" cy="548640"/>
          </a:xfrm>
        </p:spPr>
        <p:txBody>
          <a:bodyPr/>
          <a:lstStyle/>
          <a:p>
            <a:r>
              <a:rPr lang="en-US" sz="4400" dirty="0">
                <a:solidFill>
                  <a:schemeClr val="accent3"/>
                </a:solidFill>
              </a:rPr>
              <a:t>First aid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739222"/>
            <a:ext cx="8696395" cy="428997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F"/>
            </a:pPr>
            <a:r>
              <a:rPr lang="en-US" sz="1800" b="0" dirty="0" smtClean="0"/>
              <a:t>Remain calm and assess the situation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1800" b="0" dirty="0" smtClean="0"/>
              <a:t>Do not put yourself in danger</a:t>
            </a:r>
          </a:p>
          <a:p>
            <a:pPr>
              <a:buFont typeface="Wingdings" panose="05000000000000000000" pitchFamily="2" charset="2"/>
              <a:buChar char="F"/>
            </a:pPr>
            <a:endParaRPr lang="en-US" sz="1800" b="0" dirty="0" smtClean="0"/>
          </a:p>
          <a:p>
            <a:pPr marL="0" indent="0"/>
            <a:r>
              <a:rPr lang="en-US" sz="1800" i="1" dirty="0" smtClean="0"/>
              <a:t>Medical Emergency: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1800" b="0" dirty="0" smtClean="0"/>
              <a:t>Contact University Police </a:t>
            </a:r>
            <a:r>
              <a:rPr lang="en-US" sz="1800" b="0" dirty="0"/>
              <a:t>(478) 934-3002</a:t>
            </a:r>
            <a:r>
              <a:rPr lang="en-US" sz="1800" b="0" dirty="0" smtClean="0"/>
              <a:t> or 911 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1800" b="0" dirty="0" smtClean="0"/>
              <a:t>Contact Health Services (478) 271-5401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1800" b="0" dirty="0" smtClean="0"/>
              <a:t>Do not move injured person unless they are in immediate danger of further injury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1800" b="0" dirty="0" smtClean="0"/>
              <a:t>Check breathing &amp; initiate first aid – do not touch individual without personal protection if there is danger of coming into contact with bodily fluids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1800" b="0" dirty="0" smtClean="0"/>
              <a:t>Only perform CPR if certified or if Police instruct you to</a:t>
            </a:r>
          </a:p>
          <a:p>
            <a:pPr marL="0" indent="0"/>
            <a:r>
              <a:rPr lang="en-US" sz="1800" i="1" dirty="0" smtClean="0"/>
              <a:t>Minor Injury:</a:t>
            </a:r>
          </a:p>
          <a:p>
            <a:pPr marL="285750" indent="-285750">
              <a:buFont typeface="Wingdings" panose="05000000000000000000" pitchFamily="2" charset="2"/>
              <a:buChar char="F"/>
            </a:pPr>
            <a:r>
              <a:rPr lang="en-US" sz="1800" b="0" dirty="0" smtClean="0"/>
              <a:t>Utilize items in the nearest first aid kit</a:t>
            </a:r>
          </a:p>
          <a:p>
            <a:pPr marL="285750" indent="-285750">
              <a:buFont typeface="Wingdings" panose="05000000000000000000" pitchFamily="2" charset="2"/>
              <a:buChar char="F"/>
            </a:pPr>
            <a:r>
              <a:rPr lang="en-US" sz="1800" b="0" dirty="0" smtClean="0"/>
              <a:t>Instruct individual to consult with their doctor or Health Services </a:t>
            </a:r>
          </a:p>
          <a:p>
            <a:pPr marL="285750" indent="-285750">
              <a:buFont typeface="Wingdings" panose="05000000000000000000" pitchFamily="2" charset="2"/>
              <a:buChar char="F"/>
            </a:pPr>
            <a:endParaRPr lang="en-US" sz="1800" b="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5867400"/>
            <a:ext cx="619195" cy="8421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blipFill dpi="0" rotWithShape="1">
            <a:blip r:embed="rId3" cstate="email">
              <a:alphaModFix amt="6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4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548640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3"/>
                </a:solidFill>
              </a:rPr>
              <a:t>Automated external defibrillator (AED)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373" y="1066800"/>
            <a:ext cx="8719254" cy="3429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F"/>
            </a:pPr>
            <a:r>
              <a:rPr lang="en-US" sz="2000" b="0" dirty="0" smtClean="0"/>
              <a:t>The AED will give you step-by-step voice prompts to follow</a:t>
            </a:r>
          </a:p>
          <a:p>
            <a:pPr>
              <a:buFont typeface="Wingdings" panose="05000000000000000000" pitchFamily="2" charset="2"/>
              <a:buChar char="F"/>
            </a:pPr>
            <a:endParaRPr lang="en-US" sz="2000" b="0" dirty="0" smtClean="0"/>
          </a:p>
          <a:p>
            <a:pPr>
              <a:buFont typeface="Wingdings" panose="05000000000000000000" pitchFamily="2" charset="2"/>
              <a:buChar char="F"/>
            </a:pPr>
            <a:r>
              <a:rPr lang="en-US" sz="2000" b="0" dirty="0" smtClean="0"/>
              <a:t>Immediately summon bystander to notify University Police</a:t>
            </a:r>
          </a:p>
          <a:p>
            <a:pPr>
              <a:buFont typeface="Wingdings" panose="05000000000000000000" pitchFamily="2" charset="2"/>
              <a:buChar char="F"/>
            </a:pPr>
            <a:endParaRPr lang="en-US" sz="2000" b="0" dirty="0" smtClean="0"/>
          </a:p>
          <a:p>
            <a:pPr>
              <a:buFont typeface="Wingdings" panose="05000000000000000000" pitchFamily="2" charset="2"/>
              <a:buChar char="F"/>
            </a:pPr>
            <a:r>
              <a:rPr lang="en-US" sz="2000" b="0" dirty="0" smtClean="0"/>
              <a:t>Complete Post-Incident Report Form for all use or attempted use of AED</a:t>
            </a:r>
            <a:endParaRPr lang="en-US" sz="2000" b="0" dirty="0"/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 smtClean="0"/>
              <a:t>Form can be </a:t>
            </a:r>
            <a:r>
              <a:rPr lang="en-US" sz="2000" b="0" dirty="0" smtClean="0"/>
              <a:t>found </a:t>
            </a:r>
            <a:r>
              <a:rPr lang="en-US" sz="2000" b="0" dirty="0" smtClean="0">
                <a:hlinkClick r:id="rId2"/>
              </a:rPr>
              <a:t>here</a:t>
            </a:r>
            <a:r>
              <a:rPr lang="en-US" sz="2000" b="0" dirty="0" smtClean="0"/>
              <a:t>, in your handbook, or contact Risk  Management (478) 471-2506</a:t>
            </a:r>
            <a:endParaRPr lang="en-US" sz="2000" dirty="0" smtClean="0"/>
          </a:p>
          <a:p>
            <a:pPr lvl="3">
              <a:buFont typeface="Arial" panose="020B0604020202020204" pitchFamily="34" charset="0"/>
              <a:buChar char="•"/>
            </a:pPr>
            <a:endParaRPr lang="en-US" sz="2000" b="0" dirty="0"/>
          </a:p>
          <a:p>
            <a:pPr marL="9144" lvl="1" indent="0">
              <a:buNone/>
            </a:pPr>
            <a:r>
              <a:rPr lang="en-US" sz="2000" u="sng" dirty="0" smtClean="0">
                <a:hlinkClick r:id="rId3"/>
              </a:rPr>
              <a:t>Claire's Story</a:t>
            </a:r>
            <a:r>
              <a:rPr lang="en-US" sz="2000" dirty="0" smtClean="0"/>
              <a:t> </a:t>
            </a:r>
            <a:endParaRPr lang="en-US" sz="2000" dirty="0"/>
          </a:p>
          <a:p>
            <a:pPr marL="9144" lvl="1" indent="0">
              <a:buNone/>
            </a:pPr>
            <a:endParaRPr lang="en-US" sz="2000" b="0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660" y="5867400"/>
            <a:ext cx="619195" cy="8421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blipFill dpi="0" rotWithShape="1">
            <a:blip r:embed="rId5" cstate="email">
              <a:alphaModFix amt="3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3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" y="975360"/>
            <a:ext cx="7520940" cy="548640"/>
          </a:xfrm>
        </p:spPr>
        <p:txBody>
          <a:bodyPr/>
          <a:lstStyle/>
          <a:p>
            <a:r>
              <a:rPr lang="en-US" sz="3600" dirty="0"/>
              <a:t>Snow, ice, or flooding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600200"/>
            <a:ext cx="8696395" cy="3429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F"/>
            </a:pPr>
            <a:r>
              <a:rPr lang="en-US" sz="2600" b="0" dirty="0" smtClean="0"/>
              <a:t>Can make travel to or from campus hazardous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600" b="0" dirty="0" smtClean="0"/>
              <a:t>University Police will determine if campus activities should be suspended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600" b="0" dirty="0" smtClean="0"/>
              <a:t>Faculty, staff, and students will be notified through campus notifications and news releases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600" b="0" dirty="0" smtClean="0"/>
              <a:t>University Police will continually monitor weather, news, and road conditions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5867400"/>
            <a:ext cx="619195" cy="8421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blipFill dpi="0" rotWithShape="1">
            <a:blip r:embed="rId3" cstate="email">
              <a:alphaModFix amt="8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300" y="152400"/>
            <a:ext cx="8915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accent3"/>
                </a:solidFill>
              </a:rPr>
              <a:t>Severe weather / natural hazards</a:t>
            </a:r>
            <a:endParaRPr lang="en-US" sz="36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02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5867400"/>
            <a:ext cx="619195" cy="842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520940" cy="548640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1"/>
                </a:solidFill>
              </a:rPr>
              <a:t>contact </a:t>
            </a:r>
            <a:r>
              <a:rPr lang="en-US" sz="4400" dirty="0">
                <a:solidFill>
                  <a:schemeClr val="accent1"/>
                </a:solidFill>
              </a:rPr>
              <a:t>info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blipFill dpi="0" rotWithShape="1"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31816"/>
            <a:ext cx="8696395" cy="432598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F"/>
            </a:pPr>
            <a:r>
              <a:rPr lang="en-US" sz="2800" dirty="0" smtClean="0"/>
              <a:t>University Police</a:t>
            </a:r>
            <a:r>
              <a:rPr lang="en-US" sz="2800" b="0" dirty="0" smtClean="0"/>
              <a:t> </a:t>
            </a:r>
            <a:r>
              <a:rPr lang="en-US" sz="2800" b="0" dirty="0"/>
              <a:t>(478) 934-3002</a:t>
            </a:r>
            <a:r>
              <a:rPr lang="en-US" sz="2800" b="0" dirty="0" smtClean="0"/>
              <a:t> 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800" dirty="0" smtClean="0"/>
              <a:t>Bleckley County Hospital </a:t>
            </a:r>
            <a:r>
              <a:rPr lang="en-US" sz="2800" b="0" dirty="0" smtClean="0"/>
              <a:t>(478) 934-6211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800" dirty="0" smtClean="0"/>
              <a:t>Health Services </a:t>
            </a:r>
            <a:r>
              <a:rPr lang="en-US" sz="2800" b="0" dirty="0" smtClean="0"/>
              <a:t>(478) 271-5401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800" dirty="0" smtClean="0"/>
              <a:t>Facilities </a:t>
            </a:r>
            <a:r>
              <a:rPr lang="en-US" sz="2800" b="0" dirty="0" smtClean="0"/>
              <a:t>(478) 934-3000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800" dirty="0" smtClean="0"/>
              <a:t>Risk Management </a:t>
            </a:r>
            <a:r>
              <a:rPr lang="en-US" sz="2800" b="0" dirty="0" smtClean="0"/>
              <a:t>(478) 471-2506</a:t>
            </a:r>
          </a:p>
          <a:p>
            <a:pPr>
              <a:buFont typeface="Wingdings" panose="05000000000000000000" pitchFamily="2" charset="2"/>
              <a:buChar char="F"/>
            </a:pPr>
            <a:endParaRPr lang="en-US" sz="2000" b="0" dirty="0" smtClean="0"/>
          </a:p>
          <a:p>
            <a:pPr>
              <a:buFont typeface="Wingdings" panose="05000000000000000000" pitchFamily="2" charset="2"/>
              <a:buChar char="F"/>
            </a:pP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5094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7520940" cy="548640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1"/>
                </a:solidFill>
              </a:rPr>
              <a:t>Helpful Links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7520940" cy="4191000"/>
          </a:xfrm>
        </p:spPr>
        <p:txBody>
          <a:bodyPr>
            <a:normAutofit/>
          </a:bodyPr>
          <a:lstStyle/>
          <a:p>
            <a:r>
              <a:rPr lang="en-US" sz="2000" b="0" dirty="0">
                <a:hlinkClick r:id="rId2"/>
              </a:rPr>
              <a:t>Cochran Oil Spill Plan</a:t>
            </a:r>
            <a:endParaRPr lang="en-US" sz="2000" b="0" dirty="0"/>
          </a:p>
          <a:p>
            <a:r>
              <a:rPr lang="en-US" sz="2000" b="0" dirty="0">
                <a:hlinkClick r:id="rId3"/>
              </a:rPr>
              <a:t>MGA Emergency Response </a:t>
            </a:r>
            <a:r>
              <a:rPr lang="en-US" sz="2000" b="0" dirty="0" smtClean="0">
                <a:hlinkClick r:id="rId3"/>
              </a:rPr>
              <a:t>Plan</a:t>
            </a:r>
            <a:endParaRPr lang="en-US" sz="2000" b="0" dirty="0" smtClean="0"/>
          </a:p>
          <a:p>
            <a:pPr marL="0" indent="0"/>
            <a:r>
              <a:rPr lang="en-US" sz="2000" b="0" dirty="0">
                <a:hlinkClick r:id="rId4"/>
              </a:rPr>
              <a:t>Shelter Locations</a:t>
            </a:r>
            <a:endParaRPr lang="en-US" sz="2000" b="0" dirty="0"/>
          </a:p>
          <a:p>
            <a:pPr marL="0" indent="0"/>
            <a:r>
              <a:rPr lang="en-US" sz="2000" b="0" dirty="0">
                <a:hlinkClick r:id="rId5"/>
              </a:rPr>
              <a:t>Report a Hazard</a:t>
            </a:r>
            <a:r>
              <a:rPr lang="en-US" sz="2000" b="0" dirty="0"/>
              <a:t> (non-emergencies)</a:t>
            </a:r>
          </a:p>
          <a:p>
            <a:r>
              <a:rPr lang="en-US" sz="2000" b="0" dirty="0" smtClean="0">
                <a:hlinkClick r:id="rId6"/>
              </a:rPr>
              <a:t>Right To Know (RTK) Plan</a:t>
            </a:r>
            <a:endParaRPr lang="en-US" sz="2000" b="0" dirty="0" smtClean="0"/>
          </a:p>
          <a:p>
            <a:r>
              <a:rPr lang="en-US" sz="2000" b="0" dirty="0" smtClean="0">
                <a:hlinkClick r:id="rId7"/>
              </a:rPr>
              <a:t>Risk Management </a:t>
            </a:r>
            <a:endParaRPr lang="en-US" sz="2000" b="0" dirty="0" smtClean="0"/>
          </a:p>
          <a:p>
            <a:r>
              <a:rPr lang="en-US" sz="2000" b="0" dirty="0" smtClean="0">
                <a:hlinkClick r:id="rId8"/>
              </a:rPr>
              <a:t>University Police</a:t>
            </a:r>
            <a:endParaRPr lang="en-US" sz="2000" b="0" dirty="0" smtClean="0"/>
          </a:p>
          <a:p>
            <a:r>
              <a:rPr lang="en-US" sz="2000" b="0" dirty="0" smtClean="0">
                <a:hlinkClick r:id="rId9"/>
              </a:rPr>
              <a:t>Plant Operations</a:t>
            </a:r>
            <a:endParaRPr lang="en-US" sz="2000" b="0" dirty="0" smtClean="0"/>
          </a:p>
          <a:p>
            <a:r>
              <a:rPr lang="en-US" sz="2000" b="0" dirty="0" smtClean="0">
                <a:hlinkClick r:id="rId10"/>
              </a:rPr>
              <a:t>Technology Resources</a:t>
            </a:r>
            <a:endParaRPr lang="en-US" sz="2000" b="0" dirty="0" smtClean="0"/>
          </a:p>
          <a:p>
            <a:r>
              <a:rPr lang="en-US" sz="2000" b="0" dirty="0" smtClean="0">
                <a:hlinkClick r:id="rId11"/>
              </a:rPr>
              <a:t>Sustainability and Recycling</a:t>
            </a:r>
            <a:endParaRPr lang="en-US" sz="2000" b="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5867400"/>
            <a:ext cx="619195" cy="8421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blipFill dpi="0" rotWithShape="1">
            <a:blip r:embed="rId13" cstate="screen">
              <a:alphaModFix amt="3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5000"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91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" y="76200"/>
            <a:ext cx="7520940" cy="548640"/>
          </a:xfrm>
        </p:spPr>
        <p:txBody>
          <a:bodyPr/>
          <a:lstStyle/>
          <a:p>
            <a:r>
              <a:rPr lang="en-US" sz="3600" dirty="0" smtClean="0"/>
              <a:t>Earthquake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762000"/>
            <a:ext cx="8696395" cy="4038600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sz="2400" i="1" dirty="0" smtClean="0"/>
              <a:t>During Shaking: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400" b="0" dirty="0" smtClean="0"/>
              <a:t>Seek refuge in a doorway or under a desk or table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400" b="0" dirty="0" smtClean="0"/>
              <a:t>Stay away from glass windows, shelves, and heavy equipment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400" b="0" dirty="0" smtClean="0"/>
              <a:t>Do not run through or near buildings</a:t>
            </a:r>
          </a:p>
          <a:p>
            <a:pPr>
              <a:buFont typeface="Wingdings" panose="05000000000000000000" pitchFamily="2" charset="2"/>
              <a:buChar char="F"/>
            </a:pPr>
            <a:endParaRPr lang="en-US" sz="2400" b="0" dirty="0" smtClean="0"/>
          </a:p>
          <a:p>
            <a:pPr marL="0" indent="0"/>
            <a:r>
              <a:rPr lang="en-US" sz="2400" i="1" dirty="0" smtClean="0"/>
              <a:t>After Shaking: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400" b="0" dirty="0"/>
              <a:t>E</a:t>
            </a:r>
            <a:r>
              <a:rPr lang="en-US" sz="2400" b="0" dirty="0" smtClean="0"/>
              <a:t>valuate the situation and determine if emergency help is necessary.</a:t>
            </a:r>
            <a:r>
              <a:rPr lang="en-US" sz="2400" b="0" dirty="0"/>
              <a:t> </a:t>
            </a:r>
            <a:r>
              <a:rPr lang="en-US" sz="2400" b="0" dirty="0" smtClean="0"/>
              <a:t>If so,</a:t>
            </a:r>
            <a:r>
              <a:rPr lang="en-US" sz="2400" b="0" dirty="0"/>
              <a:t> </a:t>
            </a:r>
            <a:r>
              <a:rPr lang="en-US" sz="2400" b="0" dirty="0" smtClean="0"/>
              <a:t>call University Police </a:t>
            </a:r>
            <a:r>
              <a:rPr lang="en-US" sz="2400" b="0" dirty="0"/>
              <a:t>(478) </a:t>
            </a:r>
            <a:r>
              <a:rPr lang="en-US" sz="2400" b="0" dirty="0" smtClean="0"/>
              <a:t>934-3002 </a:t>
            </a:r>
            <a:r>
              <a:rPr lang="en-US" sz="2400" b="0" dirty="0"/>
              <a:t>or </a:t>
            </a:r>
            <a:r>
              <a:rPr lang="en-US" sz="2400" b="0" dirty="0" smtClean="0"/>
              <a:t>911.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400" b="0" dirty="0" smtClean="0"/>
              <a:t>Report damaged facilities to Plant Operations (478) 934-3000</a:t>
            </a:r>
          </a:p>
          <a:p>
            <a:pPr marL="0" indent="0"/>
            <a:endParaRPr lang="en-US" sz="2000" b="0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5867400"/>
            <a:ext cx="619195" cy="8421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blipFill dpi="0" rotWithShape="1">
            <a:blip r:embed="rId3" cstate="email">
              <a:alphaModFix amt="7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1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520940" cy="548640"/>
          </a:xfrm>
        </p:spPr>
        <p:txBody>
          <a:bodyPr/>
          <a:lstStyle/>
          <a:p>
            <a:r>
              <a:rPr lang="en-US" sz="3600" dirty="0" smtClean="0"/>
              <a:t>Tornadoes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652" y="744735"/>
            <a:ext cx="8610600" cy="443686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F"/>
            </a:pPr>
            <a:r>
              <a:rPr lang="en-US" sz="2400" i="1" dirty="0" smtClean="0"/>
              <a:t>Watch: </a:t>
            </a:r>
            <a:r>
              <a:rPr lang="en-US" sz="2400" b="0" dirty="0" smtClean="0"/>
              <a:t>possibility of one or more tornadoes in the area. Continue with normal activity but monitor weather.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400" i="1" dirty="0" smtClean="0"/>
              <a:t>Warning:</a:t>
            </a:r>
            <a:r>
              <a:rPr lang="en-US" sz="2400" b="0" dirty="0" smtClean="0"/>
              <a:t> a tornado has been sighted and may be approaching. Seek shelter immediately. </a:t>
            </a:r>
          </a:p>
          <a:p>
            <a:pPr>
              <a:buFont typeface="Wingdings" panose="05000000000000000000" pitchFamily="2" charset="2"/>
              <a:buChar char="F"/>
            </a:pPr>
            <a:endParaRPr lang="en-US" sz="2400" i="1" dirty="0" smtClean="0"/>
          </a:p>
          <a:p>
            <a:pPr>
              <a:buFont typeface="Wingdings" panose="05000000000000000000" pitchFamily="2" charset="2"/>
              <a:buChar char="F"/>
            </a:pPr>
            <a:r>
              <a:rPr lang="en-US" sz="2400" b="0" dirty="0" smtClean="0"/>
              <a:t>Seek shelter in the lowest level of the building </a:t>
            </a:r>
            <a:endParaRPr lang="en-US" sz="2400" b="0" dirty="0"/>
          </a:p>
          <a:p>
            <a:pPr lvl="4">
              <a:buFont typeface="Arial" panose="020B0604020202020204" pitchFamily="34" charset="0"/>
              <a:buChar char="•"/>
            </a:pPr>
            <a:r>
              <a:rPr lang="en-US" sz="2400" b="0" dirty="0" smtClean="0">
                <a:hlinkClick r:id="rId2"/>
              </a:rPr>
              <a:t>shelter </a:t>
            </a:r>
            <a:r>
              <a:rPr lang="en-US" sz="2400" b="0" dirty="0" smtClean="0">
                <a:hlinkClick r:id="rId2"/>
              </a:rPr>
              <a:t>locations</a:t>
            </a:r>
            <a:endParaRPr lang="en-US" sz="2400" b="0" dirty="0" smtClean="0"/>
          </a:p>
          <a:p>
            <a:pPr>
              <a:buFont typeface="Wingdings" panose="05000000000000000000" pitchFamily="2" charset="2"/>
              <a:buChar char="F"/>
            </a:pPr>
            <a:r>
              <a:rPr lang="en-US" sz="2400" b="0" dirty="0" smtClean="0"/>
              <a:t>Get under a heavy desk or sit next to the wall and cover your head with your arms/hands</a:t>
            </a:r>
          </a:p>
          <a:p>
            <a:pPr>
              <a:buFont typeface="Wingdings" panose="05000000000000000000" pitchFamily="2" charset="2"/>
              <a:buChar char="F"/>
            </a:pPr>
            <a:endParaRPr lang="en-US" sz="2400" b="0" dirty="0" smtClean="0"/>
          </a:p>
          <a:p>
            <a:pPr>
              <a:buFont typeface="Wingdings" panose="05000000000000000000" pitchFamily="2" charset="2"/>
              <a:buChar char="F"/>
            </a:pPr>
            <a:r>
              <a:rPr lang="en-US" sz="2400" b="0" dirty="0" smtClean="0"/>
              <a:t>Do not waste time opening windows or doors to equalize air pressure – could cause explosion if a spill has occurred</a:t>
            </a:r>
            <a:endParaRPr lang="en-US" sz="2400" b="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5867400"/>
            <a:ext cx="619195" cy="8421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blipFill dpi="0" rotWithShape="1">
            <a:blip r:embed="rId4" cstate="email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520940" cy="548640"/>
          </a:xfrm>
        </p:spPr>
        <p:txBody>
          <a:bodyPr/>
          <a:lstStyle/>
          <a:p>
            <a:r>
              <a:rPr lang="en-US" sz="3600" dirty="0"/>
              <a:t>Thunderstorms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838200"/>
            <a:ext cx="8620195" cy="4191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F"/>
            </a:pPr>
            <a:r>
              <a:rPr lang="en-US" sz="2000" b="0" dirty="0"/>
              <a:t>Can bring heavy rain, hail, strong winds, and occasionally snow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000" b="0" dirty="0"/>
              <a:t>Lightening during dry periods can start fires</a:t>
            </a:r>
          </a:p>
          <a:p>
            <a:pPr>
              <a:buFont typeface="Wingdings" panose="05000000000000000000" pitchFamily="2" charset="2"/>
              <a:buChar char="F"/>
            </a:pPr>
            <a:endParaRPr lang="en-US" sz="2000" i="1" dirty="0" smtClean="0"/>
          </a:p>
          <a:p>
            <a:pPr>
              <a:buFont typeface="Wingdings" panose="05000000000000000000" pitchFamily="2" charset="2"/>
              <a:buChar char="F"/>
            </a:pPr>
            <a:r>
              <a:rPr lang="en-US" sz="2000" i="1" dirty="0" smtClean="0"/>
              <a:t>Watch: </a:t>
            </a:r>
            <a:r>
              <a:rPr lang="en-US" sz="2000" b="0" dirty="0" smtClean="0"/>
              <a:t>conditions are favorable for severe weather. Continue normal activities, but monitor weather closely.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000" i="1" dirty="0" smtClean="0"/>
              <a:t>Warning:</a:t>
            </a:r>
            <a:r>
              <a:rPr lang="en-US" sz="2000" b="0" dirty="0" smtClean="0"/>
              <a:t> seek shelter immediately in predesignated area of the building and monitor conditions until storm passes</a:t>
            </a:r>
          </a:p>
          <a:p>
            <a:pPr marL="0" indent="0"/>
            <a:endParaRPr lang="en-US" sz="2000" b="0" dirty="0" smtClean="0"/>
          </a:p>
          <a:p>
            <a:pPr>
              <a:buFont typeface="Wingdings" panose="05000000000000000000" pitchFamily="2" charset="2"/>
              <a:buChar char="F"/>
            </a:pPr>
            <a:r>
              <a:rPr lang="en-US" sz="2000" b="0" dirty="0" smtClean="0"/>
              <a:t>Stay away from windows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000" b="0" dirty="0" smtClean="0"/>
              <a:t>Do not use electrical appliances</a:t>
            </a:r>
            <a:endParaRPr lang="en-US" sz="2000" b="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5867400"/>
            <a:ext cx="619195" cy="8421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blipFill dpi="0" rotWithShape="1">
            <a:blip r:embed="rId3" cstate="email">
              <a:alphaModFix amt="6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0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520940" cy="548640"/>
          </a:xfrm>
        </p:spPr>
        <p:txBody>
          <a:bodyPr/>
          <a:lstStyle/>
          <a:p>
            <a:r>
              <a:rPr lang="en-US" sz="4400" dirty="0">
                <a:solidFill>
                  <a:schemeClr val="accent3"/>
                </a:solidFill>
              </a:rPr>
              <a:t>Bomb threats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762000"/>
            <a:ext cx="8772595" cy="4419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F"/>
            </a:pPr>
            <a:r>
              <a:rPr lang="en-US" sz="1800" b="0" dirty="0" smtClean="0"/>
              <a:t>DO NOT HANDLE the object you observe as a suspicious object or potential bomb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1800" b="0" dirty="0" smtClean="0"/>
              <a:t>Clear the area immediately and call University </a:t>
            </a:r>
            <a:r>
              <a:rPr lang="en-US" sz="1800" b="0" dirty="0"/>
              <a:t>P</a:t>
            </a:r>
            <a:r>
              <a:rPr lang="en-US" sz="1800" b="0" dirty="0" smtClean="0"/>
              <a:t>olice </a:t>
            </a:r>
            <a:r>
              <a:rPr lang="en-US" sz="1800" b="0" dirty="0"/>
              <a:t>(478) 934-3002</a:t>
            </a:r>
            <a:r>
              <a:rPr lang="en-US" sz="1800" b="0" dirty="0" smtClean="0"/>
              <a:t> </a:t>
            </a:r>
            <a:r>
              <a:rPr lang="en-US" sz="1800" b="0" dirty="0"/>
              <a:t>or </a:t>
            </a:r>
            <a:r>
              <a:rPr lang="en-US" sz="1800" b="0" dirty="0" smtClean="0"/>
              <a:t>911</a:t>
            </a:r>
          </a:p>
          <a:p>
            <a:pPr>
              <a:buFont typeface="Wingdings" panose="05000000000000000000" pitchFamily="2" charset="2"/>
              <a:buChar char="F"/>
            </a:pPr>
            <a:endParaRPr lang="en-US" sz="1800" b="0" dirty="0" smtClean="0"/>
          </a:p>
          <a:p>
            <a:pPr marL="0" indent="0"/>
            <a:r>
              <a:rPr lang="en-US" sz="1800" i="1" dirty="0" smtClean="0"/>
              <a:t>If your building is not evacuated: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1800" b="0" dirty="0" smtClean="0"/>
              <a:t>Police may lead a search of the area</a:t>
            </a:r>
          </a:p>
          <a:p>
            <a:pPr marL="342900" lvl="1" indent="-342900">
              <a:spcBef>
                <a:spcPts val="800"/>
              </a:spcBef>
              <a:buClrTx/>
              <a:buFont typeface="Wingdings" panose="05000000000000000000" pitchFamily="2" charset="2"/>
              <a:buChar char="F"/>
            </a:pPr>
            <a:endParaRPr lang="en-US" sz="1800" dirty="0"/>
          </a:p>
          <a:p>
            <a:pPr marL="0" lvl="1" indent="0">
              <a:buClrTx/>
              <a:buNone/>
            </a:pPr>
            <a:r>
              <a:rPr lang="en-US" sz="1800" b="1" i="1" dirty="0" smtClean="0"/>
              <a:t>If your building is evacuated:</a:t>
            </a:r>
          </a:p>
          <a:p>
            <a:pPr marL="342900" lvl="1" indent="-342900">
              <a:spcBef>
                <a:spcPts val="800"/>
              </a:spcBef>
              <a:buClrTx/>
              <a:buFont typeface="Wingdings" panose="05000000000000000000" pitchFamily="2" charset="2"/>
              <a:buChar char="F"/>
            </a:pPr>
            <a:r>
              <a:rPr lang="en-US" sz="1800" dirty="0"/>
              <a:t>Follow evacuation </a:t>
            </a:r>
            <a:r>
              <a:rPr lang="en-US" sz="1800" dirty="0" smtClean="0"/>
              <a:t>protocols – assembly areas indicated in this presentation and in your handbook</a:t>
            </a:r>
            <a:endParaRPr lang="en-US" sz="1800" dirty="0"/>
          </a:p>
          <a:p>
            <a:pPr marL="342900" lvl="1" indent="-342900">
              <a:spcBef>
                <a:spcPts val="800"/>
              </a:spcBef>
              <a:buClrTx/>
              <a:buFont typeface="Wingdings" panose="05000000000000000000" pitchFamily="2" charset="2"/>
              <a:buChar char="F"/>
            </a:pPr>
            <a:r>
              <a:rPr lang="en-US" sz="1800" dirty="0"/>
              <a:t>Once outside, stay away from buildings, vehicles, and trash </a:t>
            </a:r>
            <a:r>
              <a:rPr lang="en-US" sz="1800" dirty="0" smtClean="0"/>
              <a:t>containers</a:t>
            </a:r>
          </a:p>
          <a:p>
            <a:pPr marL="342900" lvl="1" indent="-342900">
              <a:spcBef>
                <a:spcPts val="800"/>
              </a:spcBef>
              <a:buClrTx/>
              <a:buFont typeface="Wingdings" panose="05000000000000000000" pitchFamily="2" charset="2"/>
              <a:buChar char="F"/>
            </a:pPr>
            <a:r>
              <a:rPr lang="en-US" sz="1800" dirty="0" smtClean="0"/>
              <a:t>Police will lead search of the area</a:t>
            </a:r>
            <a:endParaRPr lang="en-US" sz="1800" dirty="0"/>
          </a:p>
          <a:p>
            <a:pPr lvl="1">
              <a:buFont typeface="Wingdings" panose="05000000000000000000" pitchFamily="2" charset="2"/>
              <a:buChar char="F"/>
            </a:pPr>
            <a:endParaRPr lang="en-US" sz="1800" b="0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5867400"/>
            <a:ext cx="619195" cy="8421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blipFill dpi="0" rotWithShape="1">
            <a:blip r:embed="rId3" cstate="email">
              <a:alphaModFix amt="6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7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520940" cy="548640"/>
          </a:xfrm>
        </p:spPr>
        <p:txBody>
          <a:bodyPr/>
          <a:lstStyle/>
          <a:p>
            <a:r>
              <a:rPr lang="en-US" sz="4000" dirty="0">
                <a:solidFill>
                  <a:schemeClr val="accent3"/>
                </a:solidFill>
              </a:rPr>
              <a:t>Hazardous material spills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10600" cy="4267200"/>
          </a:xfrm>
        </p:spPr>
        <p:txBody>
          <a:bodyPr>
            <a:normAutofit/>
          </a:bodyPr>
          <a:lstStyle/>
          <a:p>
            <a:pPr marL="342900" lvl="2" indent="-342900">
              <a:spcBef>
                <a:spcPts val="800"/>
              </a:spcBef>
              <a:buClrTx/>
              <a:buFont typeface="Wingdings" panose="05000000000000000000" pitchFamily="2" charset="2"/>
              <a:buChar char="F"/>
            </a:pPr>
            <a:r>
              <a:rPr lang="en-US" sz="2000" b="0" dirty="0" smtClean="0"/>
              <a:t>Any spillage of a hazardous chemical should be reported to the </a:t>
            </a:r>
            <a:r>
              <a:rPr lang="en-US" sz="2000" dirty="0" smtClean="0"/>
              <a:t>Facilities Director</a:t>
            </a:r>
            <a:r>
              <a:rPr lang="en-US" sz="2000" b="0" dirty="0" smtClean="0"/>
              <a:t> (478) 934-3008 </a:t>
            </a:r>
            <a:r>
              <a:rPr lang="en-US" sz="2000" dirty="0" smtClean="0"/>
              <a:t>during normal working hours </a:t>
            </a:r>
            <a:r>
              <a:rPr lang="en-US" sz="2000" b="0" dirty="0" smtClean="0"/>
              <a:t>or University Police </a:t>
            </a:r>
            <a:r>
              <a:rPr lang="en-US" sz="2000" dirty="0"/>
              <a:t>(478) </a:t>
            </a:r>
            <a:r>
              <a:rPr lang="en-US" sz="2000" dirty="0" smtClean="0"/>
              <a:t>934-3002.</a:t>
            </a:r>
            <a:endParaRPr lang="en-US" sz="2000" b="0" dirty="0" smtClean="0"/>
          </a:p>
          <a:p>
            <a:pPr marL="0" indent="0"/>
            <a:r>
              <a:rPr lang="en-US" sz="2000" i="1" dirty="0" smtClean="0"/>
              <a:t>Reporting: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000" b="0" dirty="0" smtClean="0"/>
              <a:t>Be specific about the material involved and approximate quantities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000" b="0" dirty="0" smtClean="0"/>
              <a:t>The Facilities Director will initiate the response of appropriate response teams to effectively clean up the spill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000" b="0" dirty="0" smtClean="0"/>
              <a:t>Vacate the area and seal it off to prevent further contamination of other areas until response teams arrive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000" b="0" dirty="0" smtClean="0"/>
              <a:t>If evacuation of the building is required, follow evacuation protocols</a:t>
            </a:r>
          </a:p>
          <a:p>
            <a:pPr>
              <a:buFont typeface="Wingdings" panose="05000000000000000000" pitchFamily="2" charset="2"/>
              <a:buChar char="F"/>
            </a:pPr>
            <a:endParaRPr lang="en-US" sz="2000" b="0" dirty="0"/>
          </a:p>
          <a:p>
            <a:pPr>
              <a:buFont typeface="Wingdings" panose="05000000000000000000" pitchFamily="2" charset="2"/>
              <a:buChar char="F"/>
            </a:pPr>
            <a:endParaRPr lang="en-US" sz="2000" b="0" dirty="0" smtClean="0"/>
          </a:p>
          <a:p>
            <a:pPr>
              <a:buFont typeface="Wingdings" panose="05000000000000000000" pitchFamily="2" charset="2"/>
              <a:buChar char="F"/>
            </a:pPr>
            <a:endParaRPr lang="en-US" sz="2000" b="0" dirty="0" smtClean="0"/>
          </a:p>
          <a:p>
            <a:pPr marL="0" indent="0"/>
            <a:endParaRPr lang="en-US" sz="2000" b="0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5867400"/>
            <a:ext cx="619195" cy="8421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blipFill dpi="0" rotWithShape="1">
            <a:blip r:embed="rId3" cstate="email">
              <a:alphaModFix amt="7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62000" b="-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1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Custom 3">
      <a:dk1>
        <a:srgbClr val="000000"/>
      </a:dk1>
      <a:lt1>
        <a:sysClr val="window" lastClr="FFFFFF"/>
      </a:lt1>
      <a:dk2>
        <a:srgbClr val="C7A2E3"/>
      </a:dk2>
      <a:lt2>
        <a:srgbClr val="FFFFFF"/>
      </a:lt2>
      <a:accent1>
        <a:srgbClr val="7030A0"/>
      </a:accent1>
      <a:accent2>
        <a:srgbClr val="A5A5A5"/>
      </a:accent2>
      <a:accent3>
        <a:srgbClr val="7030A0"/>
      </a:accent3>
      <a:accent4>
        <a:srgbClr val="39639D"/>
      </a:accent4>
      <a:accent5>
        <a:srgbClr val="474B78"/>
      </a:accent5>
      <a:accent6>
        <a:srgbClr val="7D3C4A"/>
      </a:accent6>
      <a:hlink>
        <a:srgbClr val="7030A0"/>
      </a:hlink>
      <a:folHlink>
        <a:srgbClr val="A5A5A5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1392</TotalTime>
  <Words>1298</Words>
  <Application>Microsoft Office PowerPoint</Application>
  <PresentationFormat>On-screen Show (4:3)</PresentationFormat>
  <Paragraphs>187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Dotum</vt:lpstr>
      <vt:lpstr>Franklin Gothic Book</vt:lpstr>
      <vt:lpstr>Franklin Gothic Medium</vt:lpstr>
      <vt:lpstr>Tunga</vt:lpstr>
      <vt:lpstr>Wingdings</vt:lpstr>
      <vt:lpstr>Angles</vt:lpstr>
      <vt:lpstr>Building Coordinator Training Cochran Campus</vt:lpstr>
      <vt:lpstr>Building Coordinator responsibilities</vt:lpstr>
      <vt:lpstr>Building Coordinator Positions</vt:lpstr>
      <vt:lpstr>Snow, ice, or flooding</vt:lpstr>
      <vt:lpstr>Earthquake</vt:lpstr>
      <vt:lpstr>Tornadoes</vt:lpstr>
      <vt:lpstr>Thunderstorms</vt:lpstr>
      <vt:lpstr>Bomb threats</vt:lpstr>
      <vt:lpstr>Hazardous material spills</vt:lpstr>
      <vt:lpstr>Oil spill</vt:lpstr>
      <vt:lpstr>Natural gas leak</vt:lpstr>
      <vt:lpstr>Fires</vt:lpstr>
      <vt:lpstr>Active shooters</vt:lpstr>
      <vt:lpstr>Evacuation and assembly</vt:lpstr>
      <vt:lpstr>Severe weather shelter areas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Outdoor assembly</vt:lpstr>
      <vt:lpstr>PowerPoint Presentation</vt:lpstr>
      <vt:lpstr>PowerPoint Presentation</vt:lpstr>
      <vt:lpstr>First aid</vt:lpstr>
      <vt:lpstr>Automated external defibrillator (AED)</vt:lpstr>
      <vt:lpstr>contact info</vt:lpstr>
      <vt:lpstr>Helpful 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Supervisor Training</dc:title>
  <dc:creator>Taylor Upole</dc:creator>
  <cp:lastModifiedBy>Ardelean, Ron</cp:lastModifiedBy>
  <cp:revision>130</cp:revision>
  <dcterms:created xsi:type="dcterms:W3CDTF">2016-02-18T13:12:37Z</dcterms:created>
  <dcterms:modified xsi:type="dcterms:W3CDTF">2020-11-20T13:53:58Z</dcterms:modified>
</cp:coreProperties>
</file>