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8"/>
  </p:notesMasterIdLst>
  <p:sldIdLst>
    <p:sldId id="256" r:id="rId2"/>
    <p:sldId id="304" r:id="rId3"/>
    <p:sldId id="314" r:id="rId4"/>
    <p:sldId id="315" r:id="rId5"/>
    <p:sldId id="259" r:id="rId6"/>
    <p:sldId id="308" r:id="rId7"/>
    <p:sldId id="309" r:id="rId8"/>
    <p:sldId id="310" r:id="rId9"/>
    <p:sldId id="311" r:id="rId10"/>
    <p:sldId id="293" r:id="rId11"/>
    <p:sldId id="272" r:id="rId12"/>
    <p:sldId id="274" r:id="rId13"/>
    <p:sldId id="275" r:id="rId14"/>
    <p:sldId id="294" r:id="rId15"/>
    <p:sldId id="295" r:id="rId16"/>
    <p:sldId id="279" r:id="rId17"/>
    <p:sldId id="280" r:id="rId18"/>
    <p:sldId id="283" r:id="rId19"/>
    <p:sldId id="320" r:id="rId20"/>
    <p:sldId id="285" r:id="rId21"/>
    <p:sldId id="321" r:id="rId22"/>
    <p:sldId id="287" r:id="rId23"/>
    <p:sldId id="288" r:id="rId24"/>
    <p:sldId id="324" r:id="rId25"/>
    <p:sldId id="289" r:id="rId26"/>
    <p:sldId id="322" r:id="rId27"/>
    <p:sldId id="291" r:id="rId28"/>
    <p:sldId id="325" r:id="rId29"/>
    <p:sldId id="323" r:id="rId30"/>
    <p:sldId id="298" r:id="rId31"/>
    <p:sldId id="318" r:id="rId32"/>
    <p:sldId id="300" r:id="rId33"/>
    <p:sldId id="276" r:id="rId34"/>
    <p:sldId id="303" r:id="rId35"/>
    <p:sldId id="277" r:id="rId36"/>
    <p:sldId id="3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FC68F-01DE-4749-8749-E8F37C04462F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9C514-04DD-4294-810D-E5EC6638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Contact</a:t>
            </a:r>
            <a:r>
              <a:rPr lang="en-US" baseline="0" dirty="0" smtClean="0"/>
              <a:t> EHS (478.934.3054) for a PDF copy of this map.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C514-04DD-4294-810D-E5EC66382D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0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docs/environmental-services/oil-spcc/Macon_Oil_SPCC_Plan_-_QR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blaWHHSls" TargetMode="External"/><Relationship Id="rId2" Type="http://schemas.openxmlformats.org/officeDocument/2006/relationships/hyperlink" Target="http://www.mga.edu/risk-management/form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a.edu/police/" TargetMode="External"/><Relationship Id="rId13" Type="http://schemas.openxmlformats.org/officeDocument/2006/relationships/image" Target="../media/image50.gif"/><Relationship Id="rId3" Type="http://schemas.openxmlformats.org/officeDocument/2006/relationships/hyperlink" Target="http://www.mga.edu/police/emergency-response-plan.aspx" TargetMode="External"/><Relationship Id="rId7" Type="http://schemas.openxmlformats.org/officeDocument/2006/relationships/hyperlink" Target="http://www.mga.edu/risk-management/default.aspx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www.mga.edu/risk-management/docs/environmental-services/oil-spcc/Macon_Oil_SPCC_Plan_-_QR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a.edu/risk-management/environmental-health-and-safety-division/right-to-know/default.aspx" TargetMode="External"/><Relationship Id="rId11" Type="http://schemas.openxmlformats.org/officeDocument/2006/relationships/hyperlink" Target="http://www.mga.edu/sustainability/" TargetMode="External"/><Relationship Id="rId5" Type="http://schemas.openxmlformats.org/officeDocument/2006/relationships/hyperlink" Target="http://www.mga.edu/risk-management/report-a-hazard.aspx" TargetMode="External"/><Relationship Id="rId10" Type="http://schemas.openxmlformats.org/officeDocument/2006/relationships/hyperlink" Target="http://www.mga.edu/technology/" TargetMode="External"/><Relationship Id="rId4" Type="http://schemas.openxmlformats.org/officeDocument/2006/relationships/hyperlink" Target="http://www.mga.edu/risk-management/shelter-locations.aspx" TargetMode="External"/><Relationship Id="rId9" Type="http://schemas.openxmlformats.org/officeDocument/2006/relationships/hyperlink" Target="http://www.mga.edu/pla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7086600" cy="21336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Building Coordinator Training</a:t>
            </a:r>
            <a:b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Macon Campus</a:t>
            </a:r>
            <a:endParaRPr 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otum" panose="020B0600000101010101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2" y="5715000"/>
            <a:ext cx="4221698" cy="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2094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Oil spill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7240"/>
            <a:ext cx="8610600" cy="4404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b="0" dirty="0" smtClean="0"/>
              <a:t>Notify all</a:t>
            </a:r>
            <a:r>
              <a:rPr lang="en-US" b="0" dirty="0" smtClean="0"/>
              <a:t>:</a:t>
            </a:r>
            <a:endParaRPr lang="en-US" b="0" dirty="0" smtClean="0"/>
          </a:p>
          <a:p>
            <a:pPr lvl="2">
              <a:buFont typeface="Wingdings" panose="05000000000000000000" pitchFamily="2" charset="2"/>
              <a:buChar char="F"/>
            </a:pPr>
            <a:r>
              <a:rPr lang="en-US" b="0" dirty="0" smtClean="0"/>
              <a:t>Campus Police (478) 471-2414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dirty="0" smtClean="0"/>
              <a:t>Facilities</a:t>
            </a:r>
            <a:r>
              <a:rPr lang="en-US" b="0" dirty="0" smtClean="0"/>
              <a:t> </a:t>
            </a:r>
            <a:r>
              <a:rPr lang="en-US" b="0" dirty="0" smtClean="0"/>
              <a:t>(478) 471-2780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 smtClean="0"/>
              <a:t>Extinguish all sources of ignition and remove all vehicles from spill area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The SPCC plan for Macon can be found </a:t>
            </a:r>
            <a:r>
              <a:rPr lang="en-US" dirty="0" smtClean="0">
                <a:hlinkClick r:id="rId2"/>
              </a:rPr>
              <a:t>online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F"/>
            </a:pPr>
            <a:endParaRPr lang="en-US" dirty="0" smtClean="0"/>
          </a:p>
          <a:p>
            <a:pPr marL="0" lvl="1" indent="0">
              <a:buNone/>
            </a:pPr>
            <a:r>
              <a:rPr lang="en-US" b="1" i="1" dirty="0" smtClean="0"/>
              <a:t>Spills greater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 smtClean="0"/>
              <a:t>If can be done safely, attemp</a:t>
            </a:r>
            <a:r>
              <a:rPr lang="en-US" dirty="0" smtClean="0"/>
              <a:t>t to stop release and deploy spill response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 smtClean="0"/>
              <a:t>SPCC Coordinator will notify authorities and response contractor to assist in cleanup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b="0" dirty="0" smtClean="0"/>
          </a:p>
          <a:p>
            <a:pPr marL="0" lvl="1" indent="0">
              <a:buNone/>
            </a:pPr>
            <a:r>
              <a:rPr lang="en-US" b="1" i="1" dirty="0" smtClean="0"/>
              <a:t>Spill less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 smtClean="0"/>
              <a:t>Contain spill with absorbent material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 smtClean="0"/>
              <a:t>Recover spilled material using absorbent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 smtClean="0"/>
              <a:t>SPCC Coordinator will arrange for proper disposal of waste materials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Natural gas leak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Natural gas has an odorant added to make it smell like rotten eggs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A flame or spark in the area could cause an explosion</a:t>
            </a:r>
          </a:p>
          <a:p>
            <a:pPr marL="0" indent="0"/>
            <a:r>
              <a:rPr lang="en-US" sz="2000" i="1" dirty="0" smtClean="0"/>
              <a:t>If you smell a natural gas odor: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try to locate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Evacuate the building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open windows</a:t>
            </a:r>
            <a:r>
              <a:rPr lang="en-US" sz="2000" b="0" dirty="0"/>
              <a:t>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use any devices that could cause a spark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Once outside, move at least 150ft away from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Activate fire alarm </a:t>
            </a:r>
            <a:r>
              <a:rPr lang="en-US" sz="2000" dirty="0" smtClean="0"/>
              <a:t>outside </a:t>
            </a:r>
            <a:r>
              <a:rPr lang="en-US" sz="2000" b="0" dirty="0" smtClean="0"/>
              <a:t>the area of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Call University Police </a:t>
            </a:r>
            <a:r>
              <a:rPr lang="en-US" sz="2000" b="0" dirty="0"/>
              <a:t>(478) </a:t>
            </a:r>
            <a:r>
              <a:rPr lang="en-US" sz="2000" b="0" dirty="0" smtClean="0"/>
              <a:t>471-2414 </a:t>
            </a:r>
            <a:r>
              <a:rPr lang="en-US" sz="2000" b="0" dirty="0" smtClean="0"/>
              <a:t>or 911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Fires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0514"/>
            <a:ext cx="8772595" cy="415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Report to Campus Police </a:t>
            </a:r>
            <a:r>
              <a:rPr lang="en-US" sz="1800" b="0" dirty="0"/>
              <a:t>(478) 471-2414</a:t>
            </a:r>
            <a:endParaRPr lang="en-US" sz="1800" b="0" dirty="0" smtClean="0"/>
          </a:p>
          <a:p>
            <a:pPr marL="0" indent="0"/>
            <a:r>
              <a:rPr lang="en-US" sz="1800" i="1" dirty="0" smtClean="0"/>
              <a:t>Minor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Charge fire extinguisher toward base of the flame</a:t>
            </a:r>
          </a:p>
          <a:p>
            <a:pPr marL="0" indent="0"/>
            <a:r>
              <a:rPr lang="en-US" sz="1800" i="1" dirty="0" smtClean="0"/>
              <a:t>Large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Activate building alarm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Evacuate and do not use elevators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Close all doors while exiting building (Do not lock doors)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Be prepared to stay near the floor while exiting if smoke is present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Direct crowds away from fire hydrants and road ways – clear sidewalks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Ask bystanders to watch windows for trapped persons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DO NOT attempt to rescue anyone. Notify fire department personnel.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Active shooters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118705"/>
          </a:xfrm>
        </p:spPr>
        <p:txBody>
          <a:bodyPr>
            <a:normAutofit/>
          </a:bodyPr>
          <a:lstStyle/>
          <a:p>
            <a:pPr marL="0" indent="0"/>
            <a:r>
              <a:rPr lang="en-US" sz="1800" i="1" dirty="0" smtClean="0"/>
              <a:t>Immediate life-threatening event: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Notify Campus Police (478) 471-2414 </a:t>
            </a:r>
            <a:r>
              <a:rPr lang="en-US" sz="1800" b="0" dirty="0" smtClean="0"/>
              <a:t>or </a:t>
            </a:r>
            <a:r>
              <a:rPr lang="en-US" sz="1800" b="0" dirty="0"/>
              <a:t>call </a:t>
            </a:r>
            <a:r>
              <a:rPr lang="en-US" sz="1800" b="0" dirty="0" smtClean="0"/>
              <a:t>911</a:t>
            </a:r>
            <a:endParaRPr lang="en-US" sz="1800" i="1" dirty="0" smtClean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Each individual should take whatever actions necessary to protect his or her own life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If possible, flee the area safely and avoid danger</a:t>
            </a:r>
          </a:p>
          <a:p>
            <a:pPr marL="573786" lvl="3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Lock or barricade all doors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in place until “all clear” is given by law enforcement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Observe a weapon on campus: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calm and call University Police </a:t>
            </a:r>
            <a:r>
              <a:rPr lang="en-US" sz="1800" b="0" dirty="0"/>
              <a:t>(478) 471-2414 </a:t>
            </a:r>
            <a:endParaRPr lang="en-US" sz="1800" b="0" dirty="0" smtClean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touch the weapon or approach the individual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If possible, remove yourself from area</a:t>
            </a: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Evacuation and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66800"/>
            <a:ext cx="8696395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Evacuations will occur when an alarm sounds or upon notification by MGA officials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Leave by emergency evacuation route predesignated for your area</a:t>
            </a:r>
          </a:p>
          <a:p>
            <a:pPr marL="0" indent="0"/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Depending on the emergency, you may need to </a:t>
            </a:r>
            <a:r>
              <a:rPr lang="en-US" sz="2800" b="0" u="sng" dirty="0" smtClean="0"/>
              <a:t>stay in or exit</a:t>
            </a:r>
            <a:r>
              <a:rPr lang="en-US" sz="2800" b="0" dirty="0" smtClean="0"/>
              <a:t> the building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Severe weather shelter areas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7772400" cy="373770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The following diagrams are the severe weather shelter areas for each building on the Macon campus.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 smtClean="0"/>
              <a:t>These locations are on the main level away from windows and doors. They are highlighted in </a:t>
            </a:r>
            <a:r>
              <a:rPr lang="en-US" sz="2400" b="0" u="dbl" dirty="0" smtClean="0">
                <a:uFill>
                  <a:solidFill>
                    <a:srgbClr val="FFC000"/>
                  </a:solidFill>
                </a:uFill>
              </a:rPr>
              <a:t>yellow</a:t>
            </a:r>
            <a:r>
              <a:rPr lang="en-US" sz="2400" b="0" dirty="0" smtClean="0"/>
              <a:t>.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en-US" sz="2400" b="0" dirty="0" smtClean="0"/>
              <a:t>These areas can also be accessed </a:t>
            </a:r>
            <a:r>
              <a:rPr lang="en-US" sz="2400" b="0" dirty="0" smtClean="0">
                <a:hlinkClick r:id="rId2"/>
              </a:rPr>
              <a:t>online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9906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0" y="5334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43434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3810000"/>
            <a:ext cx="1676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floors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2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Building Coordinator responsibilities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719255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Serve as the building contact during regular business hours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Understand the appropriate safety measures and who to contact in an event of an emergency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Aid in the safety of students, faculty, and staff present in your designated building/floor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Become familiar with the evacuation and assembly areas both inside and outside of your building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618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" y="0"/>
            <a:ext cx="8980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8" y="0"/>
            <a:ext cx="88773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990600"/>
            <a:ext cx="1676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floors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0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45720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1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17526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69"/>
            <a:ext cx="9144000" cy="68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9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68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2514600"/>
            <a:ext cx="1676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floors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45720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80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8" y="0"/>
            <a:ext cx="88773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7526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45"/>
            <a:ext cx="9144000" cy="6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65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Building Coordinator </a:t>
            </a:r>
            <a:r>
              <a:rPr lang="en-US" sz="3600" dirty="0" smtClean="0">
                <a:solidFill>
                  <a:schemeClr val="accent1"/>
                </a:solidFill>
              </a:rPr>
              <a:t>Positions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dirty="0" smtClean="0"/>
              <a:t>Primary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Serves as first point of contact</a:t>
            </a:r>
          </a:p>
          <a:p>
            <a:pPr marL="516636" lvl="4" indent="0">
              <a:buNone/>
            </a:pPr>
            <a:endParaRPr lang="en-US" sz="2400" dirty="0" smtClean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 smtClean="0"/>
              <a:t>Alternate</a:t>
            </a:r>
            <a:endParaRPr lang="en-US" sz="3200" b="1" dirty="0"/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Acts as emergency contact in the absence of Primary Coordinator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 smtClean="0"/>
              <a:t>3</a:t>
            </a:r>
            <a:r>
              <a:rPr lang="en-US" sz="3200" b="1" baseline="30000" dirty="0" smtClean="0"/>
              <a:t>rd</a:t>
            </a:r>
            <a:r>
              <a:rPr lang="en-US" sz="3200" b="1" dirty="0" smtClean="0"/>
              <a:t> Backup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Plant Operations or University Police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Outdoor assembly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0" dirty="0" smtClean="0"/>
              <a:t>The following are locations for each building in the event of an evacuation.</a:t>
            </a:r>
          </a:p>
          <a:p>
            <a:pPr marL="0" indent="0"/>
            <a:r>
              <a:rPr lang="en-US" sz="2200" i="1" dirty="0"/>
              <a:t>When exiting: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Assist </a:t>
            </a:r>
            <a:r>
              <a:rPr lang="en-US" sz="2200" b="0" dirty="0" smtClean="0"/>
              <a:t>those with disabilities in </a:t>
            </a:r>
            <a:r>
              <a:rPr lang="en-US" sz="2200" b="0" dirty="0"/>
              <a:t>exiting the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</a:t>
            </a:r>
            <a:r>
              <a:rPr lang="en-US" sz="2200" b="0" dirty="0" smtClean="0"/>
              <a:t>o </a:t>
            </a:r>
            <a:r>
              <a:rPr lang="en-US" sz="2200" b="0" dirty="0"/>
              <a:t>not use elevators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Once outside, proceed to predesignated area </a:t>
            </a:r>
            <a:r>
              <a:rPr lang="en-US" sz="2200" b="0" dirty="0" smtClean="0"/>
              <a:t>for your building</a:t>
            </a:r>
            <a:endParaRPr lang="en-US" sz="22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Leave streets and walkways clear for emergency vehicles and personnel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return to building unless told to by MGA officials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Entire campus evacuation will be announced by Chief of Police</a:t>
            </a:r>
          </a:p>
          <a:p>
            <a:pPr algn="ctr"/>
            <a:endParaRPr lang="en-US" sz="2800" b="0" dirty="0" smtClean="0"/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6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2" y="0"/>
            <a:ext cx="889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6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10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39222"/>
            <a:ext cx="8696395" cy="4289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calm and assess the situation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put yourself in danger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Medical Emergency: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Contact Campus Police </a:t>
            </a:r>
            <a:r>
              <a:rPr lang="en-US" sz="1800" b="0" dirty="0"/>
              <a:t>(478) 471-2414 </a:t>
            </a:r>
            <a:r>
              <a:rPr lang="en-US" sz="1800" b="0" dirty="0" smtClean="0"/>
              <a:t>or 911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Contact Health Services (478) 471-2092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move injured person unless they are in immediate danger of further injury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Check breathing &amp; initiate first aid – do not touch individual without personal protection if there is danger of coming into contact with bodily fluids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Only perform CPR if certified or instructed to do so by Police</a:t>
            </a:r>
          </a:p>
          <a:p>
            <a:pPr marL="0" indent="0"/>
            <a:r>
              <a:rPr lang="en-US" sz="1800" i="1" dirty="0" smtClean="0"/>
              <a:t>Minor Injury: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Utilize items in the nearest first aid kit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Instruct individual to consult with their doctor or Health Services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</a:rPr>
              <a:t>Automated external defibrillator (AED)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3" y="1066799"/>
            <a:ext cx="8719254" cy="38139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The AED will give you step-by-step voice prompts to follow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Immediately summon bystander to notify campus police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Complete Post-Incident Report Form for all use or attempted use of AED</a:t>
            </a:r>
            <a:endParaRPr lang="en-US" sz="2000" b="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Form can be </a:t>
            </a:r>
            <a:r>
              <a:rPr lang="en-US" sz="2000" b="0" dirty="0" smtClean="0"/>
              <a:t>found </a:t>
            </a:r>
            <a:r>
              <a:rPr lang="en-US" sz="2000" b="0" dirty="0" smtClean="0">
                <a:hlinkClick r:id="rId2"/>
              </a:rPr>
              <a:t>here</a:t>
            </a:r>
            <a:r>
              <a:rPr lang="en-US" sz="2000" b="0" dirty="0" smtClean="0"/>
              <a:t>, in your handbook, or contact Risk Management (478) 471-2506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37744" lvl="2" indent="0">
              <a:buNone/>
            </a:pPr>
            <a:r>
              <a:rPr lang="en-US" sz="2000" u="sng" dirty="0">
                <a:hlinkClick r:id="rId3"/>
              </a:rPr>
              <a:t>Claire's Story</a:t>
            </a:r>
            <a:r>
              <a:rPr lang="en-US" sz="2000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5" cstate="email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contact </a:t>
            </a:r>
            <a:r>
              <a:rPr lang="en-US" sz="3600" dirty="0">
                <a:solidFill>
                  <a:schemeClr val="accent1"/>
                </a:solidFill>
              </a:rPr>
              <a:t>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35052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chemeClr val="accent6"/>
                </a:solidFill>
              </a:rPr>
              <a:t>Save these in your phone</a:t>
            </a:r>
            <a:r>
              <a:rPr lang="en-US" sz="3200" dirty="0" smtClean="0">
                <a:solidFill>
                  <a:schemeClr val="accent6"/>
                </a:solidFill>
              </a:rPr>
              <a:t>: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F"/>
            </a:pPr>
            <a:r>
              <a:rPr lang="en-US" sz="3200" b="0" dirty="0" smtClean="0"/>
              <a:t>Campus Police </a:t>
            </a:r>
            <a:r>
              <a:rPr lang="en-US" sz="3200" b="0" dirty="0"/>
              <a:t>(478) 471-2414 </a:t>
            </a:r>
            <a:endParaRPr lang="en-US" sz="32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3200" b="0" dirty="0" smtClean="0"/>
              <a:t>Health Services (478) 471-2092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b="0" dirty="0" smtClean="0"/>
              <a:t>Facilities  </a:t>
            </a:r>
            <a:r>
              <a:rPr lang="en-US" sz="3200" b="0" dirty="0" smtClean="0"/>
              <a:t> </a:t>
            </a:r>
            <a:r>
              <a:rPr lang="en-US" sz="3200" b="0" dirty="0" smtClean="0"/>
              <a:t>(478) 471-2780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b="0" dirty="0" smtClean="0"/>
              <a:t>Risk Management (478) 471-2506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20940" cy="54864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Helpful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20940" cy="4191000"/>
          </a:xfrm>
        </p:spPr>
        <p:txBody>
          <a:bodyPr>
            <a:normAutofit/>
          </a:bodyPr>
          <a:lstStyle/>
          <a:p>
            <a:pPr marL="0" indent="0"/>
            <a:r>
              <a:rPr lang="en-US" sz="2000" b="0" dirty="0" smtClean="0">
                <a:hlinkClick r:id="rId2"/>
              </a:rPr>
              <a:t>Macon </a:t>
            </a:r>
            <a:r>
              <a:rPr lang="en-US" sz="2000" b="0" dirty="0">
                <a:hlinkClick r:id="rId2"/>
              </a:rPr>
              <a:t>Oil Spill Response Plan</a:t>
            </a:r>
            <a:endParaRPr lang="en-US" sz="2000" b="0" dirty="0"/>
          </a:p>
          <a:p>
            <a:r>
              <a:rPr lang="en-US" sz="2000" b="0" dirty="0" smtClean="0">
                <a:hlinkClick r:id="rId3"/>
              </a:rPr>
              <a:t>MGA </a:t>
            </a:r>
            <a:r>
              <a:rPr lang="en-US" sz="2000" b="0" dirty="0">
                <a:hlinkClick r:id="rId3"/>
              </a:rPr>
              <a:t>Emergency Response </a:t>
            </a:r>
            <a:r>
              <a:rPr lang="en-US" sz="2000" b="0" dirty="0" smtClean="0">
                <a:hlinkClick r:id="rId3"/>
              </a:rPr>
              <a:t>Plan</a:t>
            </a:r>
            <a:endParaRPr lang="en-US" sz="2000" b="0" dirty="0" smtClean="0"/>
          </a:p>
          <a:p>
            <a:pPr marL="0" indent="0"/>
            <a:r>
              <a:rPr lang="en-US" sz="2000" b="0" dirty="0">
                <a:hlinkClick r:id="rId4"/>
              </a:rPr>
              <a:t>Shelter Locations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5"/>
              </a:rPr>
              <a:t>Report a Hazard</a:t>
            </a:r>
            <a:r>
              <a:rPr lang="en-US" sz="2000" b="0" dirty="0"/>
              <a:t> (non-emergencies)</a:t>
            </a:r>
          </a:p>
          <a:p>
            <a:r>
              <a:rPr lang="en-US" sz="2000" b="0" dirty="0" smtClean="0">
                <a:hlinkClick r:id="rId6"/>
              </a:rPr>
              <a:t>Right To Know (RTK) Plan</a:t>
            </a:r>
            <a:endParaRPr lang="en-US" sz="2000" b="0" dirty="0" smtClean="0"/>
          </a:p>
          <a:p>
            <a:r>
              <a:rPr lang="en-US" sz="2000" b="0" dirty="0" smtClean="0">
                <a:hlinkClick r:id="rId7"/>
              </a:rPr>
              <a:t>Risk Management </a:t>
            </a:r>
            <a:endParaRPr lang="en-US" sz="2000" b="0" dirty="0" smtClean="0"/>
          </a:p>
          <a:p>
            <a:r>
              <a:rPr lang="en-US" sz="2000" b="0" dirty="0" smtClean="0">
                <a:hlinkClick r:id="rId8"/>
              </a:rPr>
              <a:t>University Police</a:t>
            </a:r>
            <a:endParaRPr lang="en-US" sz="2000" b="0" dirty="0" smtClean="0"/>
          </a:p>
          <a:p>
            <a:r>
              <a:rPr lang="en-US" sz="2000" b="0" dirty="0" smtClean="0">
                <a:hlinkClick r:id="rId9"/>
              </a:rPr>
              <a:t>Plant Operations</a:t>
            </a:r>
            <a:endParaRPr lang="en-US" sz="2000" b="0" dirty="0" smtClean="0"/>
          </a:p>
          <a:p>
            <a:r>
              <a:rPr lang="en-US" sz="2000" b="0" dirty="0" smtClean="0">
                <a:hlinkClick r:id="rId10"/>
              </a:rPr>
              <a:t>Technology Resources</a:t>
            </a:r>
            <a:endParaRPr lang="en-US" sz="2000" b="0" dirty="0" smtClean="0"/>
          </a:p>
          <a:p>
            <a:r>
              <a:rPr lang="en-US" sz="2000" b="0" dirty="0" smtClean="0">
                <a:hlinkClick r:id="rId11"/>
              </a:rPr>
              <a:t>Sustainability and Recycling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13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7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97536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696395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1524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3"/>
                </a:solidFill>
              </a:rPr>
              <a:t>Severe weather / natural hazards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76200"/>
            <a:ext cx="7520940" cy="548640"/>
          </a:xfrm>
        </p:spPr>
        <p:txBody>
          <a:bodyPr/>
          <a:lstStyle/>
          <a:p>
            <a:r>
              <a:rPr lang="en-US" sz="3600" dirty="0" smtClean="0"/>
              <a:t>Earthquake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038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 smtClean="0"/>
              <a:t>During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Seek refuge in a doorway or under a desk or table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Stay away from glass windows, shelves, and heavy equipment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Do not run through or near buildings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 marL="0" indent="0"/>
            <a:r>
              <a:rPr lang="en-US" sz="2400" i="1" dirty="0" smtClean="0"/>
              <a:t>After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</a:t>
            </a:r>
            <a:r>
              <a:rPr lang="en-US" sz="2400" b="0" dirty="0" smtClean="0"/>
              <a:t>valuate the situation and determine if emergency help is necessary.</a:t>
            </a:r>
            <a:r>
              <a:rPr lang="en-US" sz="2400" b="0" dirty="0"/>
              <a:t> </a:t>
            </a:r>
            <a:r>
              <a:rPr lang="en-US" sz="2400" b="0" dirty="0" smtClean="0"/>
              <a:t>If so,</a:t>
            </a:r>
            <a:r>
              <a:rPr lang="en-US" sz="2400" b="0" dirty="0"/>
              <a:t> </a:t>
            </a:r>
            <a:r>
              <a:rPr lang="en-US" sz="2400" b="0" dirty="0" smtClean="0"/>
              <a:t>call University Police </a:t>
            </a:r>
            <a:r>
              <a:rPr lang="en-US" sz="2400" b="0" dirty="0"/>
              <a:t>(478) 471-2414 or </a:t>
            </a:r>
            <a:r>
              <a:rPr lang="en-US" sz="2400" b="0" dirty="0" smtClean="0"/>
              <a:t>911.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Report damaged facilities to Plant Operations (478) 471-2780</a:t>
            </a:r>
          </a:p>
          <a:p>
            <a:pPr marL="0" indent="0"/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r>
              <a:rPr lang="en-US" sz="3600" dirty="0" smtClean="0"/>
              <a:t>Tornadoes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2" y="744735"/>
            <a:ext cx="8610600" cy="44368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i="1" dirty="0" smtClean="0"/>
              <a:t>Watch: </a:t>
            </a:r>
            <a:r>
              <a:rPr lang="en-US" sz="2400" b="0" dirty="0" smtClean="0"/>
              <a:t>possibility of one or more tornadoes in the area. Continue with normal activity but monitor weather.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i="1" dirty="0" smtClean="0"/>
              <a:t>Warning:</a:t>
            </a:r>
            <a:r>
              <a:rPr lang="en-US" sz="2400" b="0" dirty="0" smtClean="0"/>
              <a:t> a tornado has been sighted and may be approaching. Seek shelter immediately.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i="1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Seek shelter in the lowest level of the building </a:t>
            </a:r>
            <a:endParaRPr lang="en-US" sz="2400" b="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 smtClean="0">
                <a:hlinkClick r:id="rId2"/>
              </a:rPr>
              <a:t>shelter locations</a:t>
            </a:r>
            <a:endParaRPr lang="en-US" sz="2400" b="0" dirty="0" smtClean="0"/>
          </a:p>
          <a:p>
            <a:pPr lvl="4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Get under a heavy desk or sit next to the wall and cover your head with your arms/hands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Do not waste time opening windows or doors to equalize air pressure – could cause explosion if a spill has occurred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38200"/>
            <a:ext cx="8620195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Can bring heavy rain, hail, strong winds, and occasionally snow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Lightening during dry periods can start fires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i="1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 smtClean="0"/>
              <a:t>Watch: </a:t>
            </a:r>
            <a:r>
              <a:rPr lang="en-US" sz="2000" b="0" dirty="0" smtClean="0"/>
              <a:t>conditions are favorable for severe weather. Continue normal activities, but monitor weather closely.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 smtClean="0"/>
              <a:t>Warning:</a:t>
            </a:r>
            <a:r>
              <a:rPr lang="en-US" sz="2000" b="0" dirty="0" smtClean="0"/>
              <a:t> 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  <a:t>seek shelter </a:t>
            </a:r>
            <a:r>
              <a:rPr lang="en-US" sz="2000" b="0" dirty="0" smtClean="0"/>
              <a:t>immediately in predesignated area of the building and monitor conditions until storm passes</a:t>
            </a:r>
          </a:p>
          <a:p>
            <a:pPr marL="0" indent="0"/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Stay away from windows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use electrical appliances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Bomb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066800"/>
            <a:ext cx="8772595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HANDLE the object you observe as a suspicious object or potential bomb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Clear the area immediately and call University </a:t>
            </a:r>
            <a:r>
              <a:rPr lang="en-US" sz="1800" b="0" dirty="0"/>
              <a:t>Police (478) 471-2414 or </a:t>
            </a:r>
            <a:r>
              <a:rPr lang="en-US" sz="1800" b="0" dirty="0" smtClean="0"/>
              <a:t>911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 smtClean="0"/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b="1" i="1" dirty="0" smtClean="0"/>
              <a:t>If your building is evacuated: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Follow evacuation </a:t>
            </a:r>
            <a:r>
              <a:rPr lang="en-US" sz="1800" dirty="0" smtClean="0"/>
              <a:t>protocols – assembly areas indicated in this presentation and in your handbook</a:t>
            </a:r>
            <a:endParaRPr lang="en-US" sz="1800" dirty="0"/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Once outside, stay away from buildings, vehicles, and trash </a:t>
            </a:r>
            <a:r>
              <a:rPr lang="en-US" sz="1800" dirty="0" smtClean="0"/>
              <a:t>containers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 smtClean="0"/>
              <a:t>Police will lead search of the area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F"/>
            </a:pPr>
            <a:endParaRPr lang="en-US" sz="18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Hazardous material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267200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2000" b="0" dirty="0" smtClean="0"/>
              <a:t>Any spillage of a hazardous chemical should be reported to the </a:t>
            </a:r>
            <a:r>
              <a:rPr lang="en-US" sz="2000" dirty="0" smtClean="0"/>
              <a:t>Director of Facilities 478-471-2780</a:t>
            </a:r>
            <a:r>
              <a:rPr lang="en-US" sz="2000" b="0" dirty="0" smtClean="0"/>
              <a:t> </a:t>
            </a:r>
            <a:r>
              <a:rPr lang="en-US" sz="2000" dirty="0" smtClean="0"/>
              <a:t>during normal working hours </a:t>
            </a:r>
            <a:r>
              <a:rPr lang="en-US" sz="2000" b="0" dirty="0" smtClean="0"/>
              <a:t>or University Police </a:t>
            </a:r>
            <a:r>
              <a:rPr lang="en-US" sz="2000" dirty="0"/>
              <a:t>(478) 471-2414</a:t>
            </a:r>
            <a:r>
              <a:rPr lang="en-US" sz="2000" dirty="0" smtClean="0"/>
              <a:t>.</a:t>
            </a:r>
            <a:endParaRPr lang="en-US" sz="2000" b="0" dirty="0" smtClean="0"/>
          </a:p>
          <a:p>
            <a:pPr marL="0" indent="0"/>
            <a:r>
              <a:rPr lang="en-US" sz="2000" i="1" dirty="0" smtClean="0"/>
              <a:t>Reporting: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Be specific about the material involved and approximate quantities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The Facilities Director will </a:t>
            </a:r>
            <a:r>
              <a:rPr lang="en-US" sz="2000" b="0" dirty="0" smtClean="0"/>
              <a:t>initiate the response of appropriate response teams to effectively clean up the spill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Vacate the area and seal it off to prevent further contamination of other areas until response teams arrive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If evacuation of the building is required, follow evacuation protocols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 marL="0" indent="0"/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ysClr val="window" lastClr="FFFFFF"/>
      </a:lt1>
      <a:dk2>
        <a:srgbClr val="C7A2E3"/>
      </a:dk2>
      <a:lt2>
        <a:srgbClr val="FFFFFF"/>
      </a:lt2>
      <a:accent1>
        <a:srgbClr val="7030A0"/>
      </a:accent1>
      <a:accent2>
        <a:srgbClr val="A5A5A5"/>
      </a:accent2>
      <a:accent3>
        <a:srgbClr val="7030A0"/>
      </a:accent3>
      <a:accent4>
        <a:srgbClr val="39639D"/>
      </a:accent4>
      <a:accent5>
        <a:srgbClr val="474B78"/>
      </a:accent5>
      <a:accent6>
        <a:srgbClr val="7D3C4A"/>
      </a:accent6>
      <a:hlink>
        <a:srgbClr val="7030A0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548</TotalTime>
  <Words>1379</Words>
  <Application>Microsoft Office PowerPoint</Application>
  <PresentationFormat>On-screen Show (4:3)</PresentationFormat>
  <Paragraphs>195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Dotum</vt:lpstr>
      <vt:lpstr>Franklin Gothic Book</vt:lpstr>
      <vt:lpstr>Franklin Gothic Medium</vt:lpstr>
      <vt:lpstr>Tunga</vt:lpstr>
      <vt:lpstr>Wingdings</vt:lpstr>
      <vt:lpstr>Angles</vt:lpstr>
      <vt:lpstr>Building Coordinator Training Macon Campus</vt:lpstr>
      <vt:lpstr>Building Coordinator responsibilities</vt:lpstr>
      <vt:lpstr>Building Coordinator Positions</vt:lpstr>
      <vt:lpstr>Snow, ice, or flooding</vt:lpstr>
      <vt:lpstr>Earthquake</vt:lpstr>
      <vt:lpstr>Tornadoes</vt:lpstr>
      <vt:lpstr>Thunderstorms</vt:lpstr>
      <vt:lpstr>Bomb threats</vt:lpstr>
      <vt:lpstr>Hazardous material spills</vt:lpstr>
      <vt:lpstr>Oil spill</vt:lpstr>
      <vt:lpstr>Natural gas leak</vt:lpstr>
      <vt:lpstr>Fires</vt:lpstr>
      <vt:lpstr>Active shooters</vt:lpstr>
      <vt:lpstr>Evacuation and assembly</vt:lpstr>
      <vt:lpstr>Severe weather shelter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Outdoor assembly</vt:lpstr>
      <vt:lpstr>PowerPoint Presentation</vt:lpstr>
      <vt:lpstr>PowerPoint Presentation</vt:lpstr>
      <vt:lpstr>First aid</vt:lpstr>
      <vt:lpstr>Automated external defibrillator (AED)</vt:lpstr>
      <vt:lpstr>contact info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Supervisor Training</dc:title>
  <dc:creator>Taylor Upole</dc:creator>
  <cp:lastModifiedBy>Ardelean, Ron</cp:lastModifiedBy>
  <cp:revision>82</cp:revision>
  <dcterms:created xsi:type="dcterms:W3CDTF">2016-02-18T13:12:37Z</dcterms:created>
  <dcterms:modified xsi:type="dcterms:W3CDTF">2020-11-20T12:50:23Z</dcterms:modified>
</cp:coreProperties>
</file>