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9" r:id="rId2"/>
    <p:sldId id="308" r:id="rId3"/>
    <p:sldId id="309" r:id="rId4"/>
    <p:sldId id="314" r:id="rId5"/>
    <p:sldId id="327" r:id="rId6"/>
    <p:sldId id="331" r:id="rId7"/>
    <p:sldId id="332" r:id="rId8"/>
    <p:sldId id="333" r:id="rId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bons, Michael S." initials="" lastIdx="0" clrIdx="0"/>
  <p:cmAuthor id="2" name="Gibbons, Michael S." initials="GMS" lastIdx="11" clrIdx="1">
    <p:extLst>
      <p:ext uri="{19B8F6BF-5375-455C-9EA6-DF929625EA0E}">
        <p15:presenceInfo xmlns:p15="http://schemas.microsoft.com/office/powerpoint/2012/main" userId="Gibbons, Michael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napToGrid="0">
      <p:cViewPr varScale="1">
        <p:scale>
          <a:sx n="116" d="100"/>
          <a:sy n="116" d="100"/>
        </p:scale>
        <p:origin x="336" y="108"/>
      </p:cViewPr>
      <p:guideLst>
        <p:guide orient="horz" pos="2160"/>
        <p:guide pos="3840"/>
      </p:guideLst>
    </p:cSldViewPr>
  </p:slideViewPr>
  <p:outlineViewPr>
    <p:cViewPr>
      <p:scale>
        <a:sx n="33" d="100"/>
        <a:sy n="33" d="100"/>
      </p:scale>
      <p:origin x="0" y="-1980"/>
    </p:cViewPr>
  </p:outlin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10"/>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B709-4919-9B5B-1DF8EFB40123}"/>
              </c:ext>
            </c:extLst>
          </c:dPt>
          <c:dPt>
            <c:idx val="12"/>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B709-4919-9B5B-1DF8EFB40123}"/>
              </c:ext>
            </c:extLst>
          </c:dPt>
          <c:dPt>
            <c:idx val="13"/>
            <c:invertIfNegative val="0"/>
            <c:bubble3D val="0"/>
            <c:extLst xmlns:c16r2="http://schemas.microsoft.com/office/drawing/2015/06/chart">
              <c:ext xmlns:c16="http://schemas.microsoft.com/office/drawing/2014/chart" uri="{C3380CC4-5D6E-409C-BE32-E72D297353CC}">
                <c16:uniqueId val="{00000004-B709-4919-9B5B-1DF8EFB40123}"/>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10) Comprehensive Housing Plan</c:v>
                </c:pt>
                <c:pt idx="1">
                  <c:v>9b) 100 Bronze-level EL Certifications </c:v>
                </c:pt>
                <c:pt idx="2">
                  <c:v>9a) Student Affairs Programming Aligned to Student Engagement Model</c:v>
                </c:pt>
                <c:pt idx="3">
                  <c:v>8c) Diversified Revenue - General Assembly Funding</c:v>
                </c:pt>
                <c:pt idx="4">
                  <c:v>8b) Diversified Revenue - Grant Infrastructure</c:v>
                </c:pt>
                <c:pt idx="5">
                  <c:v>8a) Diversified Revenue - Capital Campaign</c:v>
                </c:pt>
                <c:pt idx="6">
                  <c:v>7b) Better Internal Communcations - Intranet</c:v>
                </c:pt>
                <c:pt idx="7">
                  <c:v>7) Better Internal Communications - Face to Face</c:v>
                </c:pt>
                <c:pt idx="8">
                  <c:v>6) Leadership Training</c:v>
                </c:pt>
                <c:pt idx="9">
                  <c:v>5) Strategic Technology Plan</c:v>
                </c:pt>
                <c:pt idx="10">
                  <c:v>4) New Programs</c:v>
                </c:pt>
                <c:pt idx="11">
                  <c:v>3) Advising System</c:v>
                </c:pt>
                <c:pt idx="12">
                  <c:v>2) Academic Master Plan</c:v>
                </c:pt>
                <c:pt idx="13">
                  <c:v>1) Strategic Enrollment Plan</c:v>
                </c:pt>
              </c:strCache>
            </c:strRef>
          </c:cat>
          <c:val>
            <c:numRef>
              <c:f>Sheet1!$B$2:$B$15</c:f>
              <c:numCache>
                <c:formatCode>0</c:formatCode>
                <c:ptCount val="14"/>
                <c:pt idx="0">
                  <c:v>80</c:v>
                </c:pt>
                <c:pt idx="1">
                  <c:v>50</c:v>
                </c:pt>
                <c:pt idx="2">
                  <c:v>100</c:v>
                </c:pt>
                <c:pt idx="3">
                  <c:v>50</c:v>
                </c:pt>
                <c:pt idx="4">
                  <c:v>50</c:v>
                </c:pt>
                <c:pt idx="5">
                  <c:v>50</c:v>
                </c:pt>
                <c:pt idx="6">
                  <c:v>80</c:v>
                </c:pt>
                <c:pt idx="7">
                  <c:v>100</c:v>
                </c:pt>
                <c:pt idx="8">
                  <c:v>50</c:v>
                </c:pt>
                <c:pt idx="9">
                  <c:v>30</c:v>
                </c:pt>
                <c:pt idx="10">
                  <c:v>50</c:v>
                </c:pt>
                <c:pt idx="11">
                  <c:v>50</c:v>
                </c:pt>
                <c:pt idx="12">
                  <c:v>25</c:v>
                </c:pt>
                <c:pt idx="13">
                  <c:v>65</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291458648"/>
        <c:axId val="291459040"/>
      </c:barChart>
      <c:catAx>
        <c:axId val="291458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59040"/>
        <c:crosses val="autoZero"/>
        <c:auto val="1"/>
        <c:lblAlgn val="ctr"/>
        <c:lblOffset val="100"/>
        <c:noMultiLvlLbl val="0"/>
      </c:catAx>
      <c:valAx>
        <c:axId val="2914590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586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1FF9-43DD-9A58-44443356D302}"/>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1FF9-43DD-9A58-44443356D302}"/>
              </c:ext>
            </c:extLst>
          </c:dPt>
          <c:dPt>
            <c:idx val="13"/>
            <c:invertIfNegative val="0"/>
            <c:bubble3D val="0"/>
            <c:extLst xmlns:c16r2="http://schemas.microsoft.com/office/drawing/2015/06/chart">
              <c:ext xmlns:c16="http://schemas.microsoft.com/office/drawing/2014/chart" uri="{C3380CC4-5D6E-409C-BE32-E72D297353CC}">
                <c16:uniqueId val="{00000004-1FF9-43DD-9A58-44443356D30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Sheet1!$A$11:$A$15</c:f>
              <c:strCache>
                <c:ptCount val="5"/>
                <c:pt idx="0">
                  <c:v>5) Strategic Technology Plan</c:v>
                </c:pt>
                <c:pt idx="1">
                  <c:v>4) New Programs</c:v>
                </c:pt>
                <c:pt idx="2">
                  <c:v>3) Advising System</c:v>
                </c:pt>
                <c:pt idx="3">
                  <c:v>2) Academic Master Plan</c:v>
                </c:pt>
                <c:pt idx="4">
                  <c:v>1) Strategic Enrollment Plan</c:v>
                </c:pt>
              </c:strCache>
            </c:strRef>
          </c:cat>
          <c:val>
            <c:numRef>
              <c:f>Sheet1!$B$11:$B$15</c:f>
              <c:numCache>
                <c:formatCode>0</c:formatCode>
                <c:ptCount val="5"/>
                <c:pt idx="0">
                  <c:v>30</c:v>
                </c:pt>
                <c:pt idx="1">
                  <c:v>50</c:v>
                </c:pt>
                <c:pt idx="2">
                  <c:v>50</c:v>
                </c:pt>
                <c:pt idx="3">
                  <c:v>25</c:v>
                </c:pt>
                <c:pt idx="4">
                  <c:v>65</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291459824"/>
        <c:axId val="291460216"/>
      </c:barChart>
      <c:catAx>
        <c:axId val="29145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60216"/>
        <c:crosses val="autoZero"/>
        <c:auto val="1"/>
        <c:lblAlgn val="ctr"/>
        <c:lblOffset val="100"/>
        <c:noMultiLvlLbl val="0"/>
      </c:catAx>
      <c:valAx>
        <c:axId val="29146021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598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812E-4611-991B-97DCD1C04DFA}"/>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812E-4611-991B-97DCD1C04DFA}"/>
              </c:ext>
            </c:extLst>
          </c:dPt>
          <c:dPt>
            <c:idx val="13"/>
            <c:invertIfNegative val="0"/>
            <c:bubble3D val="0"/>
            <c:extLst xmlns:c16r2="http://schemas.microsoft.com/office/drawing/2015/06/chart">
              <c:ext xmlns:c16="http://schemas.microsoft.com/office/drawing/2014/chart" uri="{C3380CC4-5D6E-409C-BE32-E72D297353CC}">
                <c16:uniqueId val="{00000004-812E-4611-991B-97DCD1C04DF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7b) Better Internal Communcations - Intranet</c:v>
                </c:pt>
                <c:pt idx="1">
                  <c:v>7a) Better Internal Communications - Face to Face</c:v>
                </c:pt>
                <c:pt idx="2">
                  <c:v>6) Leadership Training</c:v>
                </c:pt>
              </c:strCache>
            </c:strRef>
          </c:cat>
          <c:val>
            <c:numRef>
              <c:f>Sheet1!$B$8:$B$10</c:f>
              <c:numCache>
                <c:formatCode>0</c:formatCode>
                <c:ptCount val="3"/>
                <c:pt idx="0">
                  <c:v>80</c:v>
                </c:pt>
                <c:pt idx="1">
                  <c:v>100</c:v>
                </c:pt>
                <c:pt idx="2">
                  <c:v>50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291461000"/>
        <c:axId val="291461392"/>
      </c:barChart>
      <c:catAx>
        <c:axId val="291461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61392"/>
        <c:crosses val="autoZero"/>
        <c:auto val="1"/>
        <c:lblAlgn val="ctr"/>
        <c:lblOffset val="100"/>
        <c:noMultiLvlLbl val="0"/>
      </c:catAx>
      <c:valAx>
        <c:axId val="2914613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4610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FD1A-4968-83DE-FADF59BCD7CC}"/>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FD1A-4968-83DE-FADF59BCD7CC}"/>
              </c:ext>
            </c:extLst>
          </c:dPt>
          <c:dPt>
            <c:idx val="13"/>
            <c:invertIfNegative val="0"/>
            <c:bubble3D val="0"/>
            <c:extLst xmlns:c16r2="http://schemas.microsoft.com/office/drawing/2015/06/chart">
              <c:ext xmlns:c16="http://schemas.microsoft.com/office/drawing/2014/chart" uri="{C3380CC4-5D6E-409C-BE32-E72D297353CC}">
                <c16:uniqueId val="{00000004-FD1A-4968-83DE-FADF59BCD7C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8c) Diversified Revenue - General Assembly funding</c:v>
                </c:pt>
                <c:pt idx="1">
                  <c:v>8b) Diversified Revenue - Grant Infrastructure</c:v>
                </c:pt>
                <c:pt idx="2">
                  <c:v>8a) Diversified Revenue - Capital Campaign</c:v>
                </c:pt>
              </c:strCache>
            </c:strRef>
          </c:cat>
          <c:val>
            <c:numRef>
              <c:f>Sheet1!$B$5:$B$7</c:f>
              <c:numCache>
                <c:formatCode>0</c:formatCode>
                <c:ptCount val="3"/>
                <c:pt idx="0">
                  <c:v>50</c:v>
                </c:pt>
                <c:pt idx="1">
                  <c:v>50</c:v>
                </c:pt>
                <c:pt idx="2">
                  <c:v>40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155646640"/>
        <c:axId val="155647032"/>
      </c:barChart>
      <c:catAx>
        <c:axId val="15564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647032"/>
        <c:crosses val="autoZero"/>
        <c:auto val="1"/>
        <c:lblAlgn val="ctr"/>
        <c:lblOffset val="100"/>
        <c:noMultiLvlLbl val="0"/>
      </c:catAx>
      <c:valAx>
        <c:axId val="15564703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6466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Percent Complete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Sheet1!$B$1</c:f>
              <c:strCache>
                <c:ptCount val="1"/>
                <c:pt idx="0">
                  <c:v>Percent Complete</c:v>
                </c:pt>
              </c:strCache>
            </c:strRef>
          </c:tx>
          <c:spPr>
            <a:solidFill>
              <a:schemeClr val="accent4">
                <a:lumMod val="60000"/>
                <a:lumOff val="40000"/>
              </a:schemeClr>
            </a:solidFill>
            <a:ln w="19050">
              <a:solidFill>
                <a:schemeClr val="accent1"/>
              </a:solidFill>
            </a:ln>
            <a:effectLst/>
          </c:spPr>
          <c:invertIfNegative val="0"/>
          <c:dPt>
            <c:idx val="9"/>
            <c:invertIfNegative val="0"/>
            <c:bubble3D val="0"/>
            <c:spPr>
              <a:solidFill>
                <a:schemeClr val="accent4">
                  <a:lumMod val="60000"/>
                  <a:lumOff val="4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1-FD1A-4968-83DE-FADF59BCD7CC}"/>
              </c:ext>
            </c:extLst>
          </c:dPt>
          <c:dPt>
            <c:idx val="11"/>
            <c:invertIfNegative val="0"/>
            <c:bubble3D val="0"/>
            <c:spPr>
              <a:solidFill>
                <a:schemeClr val="accent4">
                  <a:lumMod val="40000"/>
                  <a:lumOff val="60000"/>
                </a:schemeClr>
              </a:solidFill>
              <a:ln w="19050">
                <a:solidFill>
                  <a:schemeClr val="accent1"/>
                </a:solidFill>
              </a:ln>
              <a:effectLst/>
            </c:spPr>
            <c:extLst xmlns:c16r2="http://schemas.microsoft.com/office/drawing/2015/06/chart">
              <c:ext xmlns:c16="http://schemas.microsoft.com/office/drawing/2014/chart" uri="{C3380CC4-5D6E-409C-BE32-E72D297353CC}">
                <c16:uniqueId val="{00000003-FD1A-4968-83DE-FADF59BCD7CC}"/>
              </c:ext>
            </c:extLst>
          </c:dPt>
          <c:dPt>
            <c:idx val="13"/>
            <c:invertIfNegative val="0"/>
            <c:bubble3D val="0"/>
            <c:extLst xmlns:c16r2="http://schemas.microsoft.com/office/drawing/2015/06/chart">
              <c:ext xmlns:c16="http://schemas.microsoft.com/office/drawing/2014/chart" uri="{C3380CC4-5D6E-409C-BE32-E72D297353CC}">
                <c16:uniqueId val="{00000004-FD1A-4968-83DE-FADF59BCD7C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10) Comprehensive Housing Plan</c:v>
                </c:pt>
                <c:pt idx="1">
                  <c:v>9b) 100 Bronze-level EL Certifications </c:v>
                </c:pt>
                <c:pt idx="2">
                  <c:v>9a) Student Affairs Programming Aligned to Student Engagement Model</c:v>
                </c:pt>
              </c:strCache>
            </c:strRef>
          </c:cat>
          <c:val>
            <c:numRef>
              <c:f>Sheet1!$B$2:$B$4</c:f>
              <c:numCache>
                <c:formatCode>0</c:formatCode>
                <c:ptCount val="3"/>
                <c:pt idx="0">
                  <c:v>80</c:v>
                </c:pt>
                <c:pt idx="1">
                  <c:v>50</c:v>
                </c:pt>
                <c:pt idx="2">
                  <c:v>100</c:v>
                </c:pt>
              </c:numCache>
            </c:numRef>
          </c:val>
          <c:extLst xmlns:c16r2="http://schemas.microsoft.com/office/drawing/2015/06/chart">
            <c:ext xmlns:c16="http://schemas.microsoft.com/office/drawing/2014/chart" uri="{C3380CC4-5D6E-409C-BE32-E72D297353CC}">
              <c16:uniqueId val="{00000003-07CD-4A5E-9FFE-622A86F6B698}"/>
            </c:ext>
          </c:extLst>
        </c:ser>
        <c:dLbls>
          <c:showLegendKey val="0"/>
          <c:showVal val="0"/>
          <c:showCatName val="0"/>
          <c:showSerName val="0"/>
          <c:showPercent val="0"/>
          <c:showBubbleSize val="0"/>
        </c:dLbls>
        <c:gapWidth val="182"/>
        <c:axId val="291719392"/>
        <c:axId val="291719784"/>
      </c:barChart>
      <c:catAx>
        <c:axId val="291719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719784"/>
        <c:crosses val="autoZero"/>
        <c:auto val="1"/>
        <c:lblAlgn val="ctr"/>
        <c:lblOffset val="100"/>
        <c:noMultiLvlLbl val="0"/>
      </c:catAx>
      <c:valAx>
        <c:axId val="29171978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917193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79"/>
          </a:xfrm>
          <a:prstGeom prst="rect">
            <a:avLst/>
          </a:prstGeom>
        </p:spPr>
        <p:txBody>
          <a:bodyPr vert="horz" lIns="93932" tIns="46966" rIns="93932" bIns="46966" rtlCol="0"/>
          <a:lstStyle>
            <a:lvl1pPr algn="r">
              <a:defRPr sz="1200"/>
            </a:lvl1pPr>
          </a:lstStyle>
          <a:p>
            <a:fld id="{51A7225C-610B-4A6C-8694-730AE5743776}" type="datetimeFigureOut">
              <a:rPr lang="en-US" smtClean="0"/>
              <a:t>1/24/2018</a:t>
            </a:fld>
            <a:endParaRPr lang="en-US"/>
          </a:p>
        </p:txBody>
      </p:sp>
      <p:sp>
        <p:nvSpPr>
          <p:cNvPr id="4" name="Footer Placeholder 3"/>
          <p:cNvSpPr>
            <a:spLocks noGrp="1"/>
          </p:cNvSpPr>
          <p:nvPr>
            <p:ph type="ftr" sz="quarter" idx="2"/>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8"/>
          </a:xfrm>
          <a:prstGeom prst="rect">
            <a:avLst/>
          </a:prstGeom>
        </p:spPr>
        <p:txBody>
          <a:bodyPr vert="horz" lIns="93932" tIns="46966" rIns="93932" bIns="46966" rtlCol="0" anchor="b"/>
          <a:lstStyle>
            <a:lvl1pPr algn="r">
              <a:defRPr sz="1200"/>
            </a:lvl1pPr>
          </a:lstStyle>
          <a:p>
            <a:fld id="{22E49F59-54ED-4564-8F6B-F0C971EA6FB3}" type="slidenum">
              <a:rPr lang="en-US" smtClean="0"/>
              <a:t>‹#›</a:t>
            </a:fld>
            <a:endParaRPr lang="en-US"/>
          </a:p>
        </p:txBody>
      </p:sp>
    </p:spTree>
    <p:extLst>
      <p:ext uri="{BB962C8B-B14F-4D97-AF65-F5344CB8AC3E}">
        <p14:creationId xmlns:p14="http://schemas.microsoft.com/office/powerpoint/2010/main" val="107703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BC162E6D-D184-438F-B0C6-C4D99AFFABC1}" type="datetimeFigureOut">
              <a:rPr lang="en-US" smtClean="0"/>
              <a:t>1/24/2018</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84C5B105-B0A8-46E2-9FEE-A59A5A1A5103}" type="slidenum">
              <a:rPr lang="en-US" smtClean="0"/>
              <a:t>‹#›</a:t>
            </a:fld>
            <a:endParaRPr lang="en-US"/>
          </a:p>
        </p:txBody>
      </p:sp>
    </p:spTree>
    <p:extLst>
      <p:ext uri="{BB962C8B-B14F-4D97-AF65-F5344CB8AC3E}">
        <p14:creationId xmlns:p14="http://schemas.microsoft.com/office/powerpoint/2010/main" val="221164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C4A01C-F1C6-40FA-B153-750AE286BF74}"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12226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4D3B33-67C1-4069-A9AC-6E71DF522CCD}"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324063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C1BD-7070-4240-8EDC-29164F79E794}"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4517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71392-BFC2-46A1-B82B-9E2238E1EDB8}"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4557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DFD8A-6F79-4A32-9547-A66B961162E8}"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7546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DF124-9263-4B08-BF44-834970D3DA6B}"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44361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93A10B-7F25-4B19-969C-9752325AF0ED}" type="datetime1">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59414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239553-3747-4077-BAB0-E7F523AECD51}" type="datetime1">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52390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2157D-8C88-4E97-8C56-CDCE0DCF47C8}" type="datetime1">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204890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98415E-9EB4-4C53-8A70-E8C69A3A75E2}"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1923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E22E35-837A-470F-BA0A-3CD9EB16B920}"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DD5C3-AB9F-4DD6-A8AF-E4697C440537}" type="slidenum">
              <a:rPr lang="en-US" smtClean="0"/>
              <a:t>‹#›</a:t>
            </a:fld>
            <a:endParaRPr lang="en-US"/>
          </a:p>
        </p:txBody>
      </p:sp>
    </p:spTree>
    <p:extLst>
      <p:ext uri="{BB962C8B-B14F-4D97-AF65-F5344CB8AC3E}">
        <p14:creationId xmlns:p14="http://schemas.microsoft.com/office/powerpoint/2010/main" val="14282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57DCF5F8-6CD2-4C4B-A6EB-3F1D4E4CBCBD}" type="datetime1">
              <a:rPr lang="en-US" smtClean="0"/>
              <a:t>1/24/2018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7030A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E5CDD5C3-AB9F-4DD6-A8AF-E4697C440537}" type="slidenum">
              <a:rPr lang="en-US" smtClean="0"/>
              <a:pPr/>
              <a:t>‹#›</a:t>
            </a:fld>
            <a:endParaRPr lang="en-US" dirty="0"/>
          </a:p>
        </p:txBody>
      </p:sp>
    </p:spTree>
    <p:extLst>
      <p:ext uri="{BB962C8B-B14F-4D97-AF65-F5344CB8AC3E}">
        <p14:creationId xmlns:p14="http://schemas.microsoft.com/office/powerpoint/2010/main" val="3094177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4480" y="3184843"/>
            <a:ext cx="9144000" cy="2387600"/>
          </a:xfrm>
        </p:spPr>
        <p:txBody>
          <a:bodyPr>
            <a:normAutofit/>
          </a:bodyPr>
          <a:lstStyle/>
          <a:p>
            <a:r>
              <a:rPr lang="en-US" sz="4400" dirty="0"/>
              <a:t/>
            </a:r>
            <a:br>
              <a:rPr lang="en-US" sz="4400" dirty="0"/>
            </a:br>
            <a:r>
              <a:rPr lang="en-US" sz="4400" dirty="0"/>
              <a:t>Strategic Plan Update</a:t>
            </a:r>
            <a:endParaRPr lang="en-US" sz="4400" i="1" dirty="0"/>
          </a:p>
        </p:txBody>
      </p:sp>
      <p:sp>
        <p:nvSpPr>
          <p:cNvPr id="5" name="Subtitle 4"/>
          <p:cNvSpPr>
            <a:spLocks noGrp="1"/>
          </p:cNvSpPr>
          <p:nvPr>
            <p:ph type="subTitle" idx="1"/>
          </p:nvPr>
        </p:nvSpPr>
        <p:spPr>
          <a:xfrm>
            <a:off x="1554480" y="5664518"/>
            <a:ext cx="9144000" cy="472122"/>
          </a:xfrm>
        </p:spPr>
        <p:txBody>
          <a:bodyPr>
            <a:normAutofit/>
          </a:bodyPr>
          <a:lstStyle/>
          <a:p>
            <a:r>
              <a:rPr lang="en-US" sz="2000" i="1" dirty="0" smtClean="0"/>
              <a:t>Q2 Academic Year 2017-18 (September 2017 – December 2017)</a:t>
            </a:r>
            <a:endParaRPr lang="en-US" sz="2000" dirty="0"/>
          </a:p>
        </p:txBody>
      </p:sp>
    </p:spTree>
    <p:extLst>
      <p:ext uri="{BB962C8B-B14F-4D97-AF65-F5344CB8AC3E}">
        <p14:creationId xmlns:p14="http://schemas.microsoft.com/office/powerpoint/2010/main" val="22549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3 Initiatives</a:t>
            </a:r>
          </a:p>
        </p:txBody>
      </p:sp>
      <p:sp>
        <p:nvSpPr>
          <p:cNvPr id="3" name="Content Placeholder 2"/>
          <p:cNvSpPr>
            <a:spLocks noGrp="1"/>
          </p:cNvSpPr>
          <p:nvPr>
            <p:ph idx="1"/>
          </p:nvPr>
        </p:nvSpPr>
        <p:spPr>
          <a:xfrm>
            <a:off x="838200" y="1319349"/>
            <a:ext cx="10248900" cy="4857614"/>
          </a:xfrm>
        </p:spPr>
        <p:txBody>
          <a:bodyPr>
            <a:noAutofit/>
          </a:bodyPr>
          <a:lstStyle/>
          <a:p>
            <a:pPr marL="0" indent="0">
              <a:buNone/>
            </a:pPr>
            <a:r>
              <a:rPr lang="en-US" sz="1000" i="1" dirty="0"/>
              <a:t>Enrollment</a:t>
            </a:r>
          </a:p>
          <a:p>
            <a:pPr marL="800100" lvl="1" indent="-342900">
              <a:buFont typeface="+mj-lt"/>
              <a:buAutoNum type="arabicPeriod"/>
            </a:pPr>
            <a:r>
              <a:rPr lang="en-US" sz="1000" dirty="0"/>
              <a:t>Deliver Strategic Enrollment Plan by December 2017</a:t>
            </a:r>
          </a:p>
          <a:p>
            <a:pPr marL="800100" lvl="1" indent="-342900">
              <a:buFont typeface="+mj-lt"/>
              <a:buAutoNum type="arabicPeriod"/>
            </a:pPr>
            <a:r>
              <a:rPr lang="en-US" sz="1000" dirty="0"/>
              <a:t>Deliver Academic Master Plan by April 2018</a:t>
            </a:r>
          </a:p>
          <a:p>
            <a:pPr marL="800100" lvl="1" indent="-342900">
              <a:buFont typeface="+mj-lt"/>
              <a:buAutoNum type="arabicPeriod"/>
            </a:pPr>
            <a:r>
              <a:rPr lang="en-US" sz="1000" dirty="0"/>
              <a:t>Deliver </a:t>
            </a:r>
            <a:r>
              <a:rPr lang="en-US" sz="1000" dirty="0" smtClean="0"/>
              <a:t>new </a:t>
            </a:r>
            <a:r>
              <a:rPr lang="en-US" sz="1000" dirty="0"/>
              <a:t>intentional advising and student success model and system serving at least 2,400 first- and second-year students per year – beginning in Fall 2017</a:t>
            </a:r>
          </a:p>
          <a:p>
            <a:pPr marL="800100" lvl="1" indent="-342900">
              <a:buFont typeface="+mj-lt"/>
              <a:buAutoNum type="arabicPeriod"/>
            </a:pPr>
            <a:r>
              <a:rPr lang="en-US" sz="1000" dirty="0"/>
              <a:t>Deliver proposals for four new degree programs in FY2018</a:t>
            </a:r>
          </a:p>
          <a:p>
            <a:pPr marL="800100" lvl="1" indent="-342900">
              <a:buFont typeface="+mj-lt"/>
              <a:buAutoNum type="arabicPeriod"/>
            </a:pPr>
            <a:r>
              <a:rPr lang="en-US" sz="1000" dirty="0"/>
              <a:t>Deliver Strategic Technology Plan by April 2018</a:t>
            </a:r>
          </a:p>
          <a:p>
            <a:pPr marL="0" indent="0">
              <a:buNone/>
            </a:pPr>
            <a:r>
              <a:rPr lang="en-US" sz="1000" i="1" dirty="0"/>
              <a:t>Strengthen Governance &amp; Foster Community</a:t>
            </a:r>
          </a:p>
          <a:p>
            <a:pPr lvl="1">
              <a:buFont typeface="+mj-lt"/>
              <a:buAutoNum type="arabicPeriod" startAt="6"/>
            </a:pPr>
            <a:r>
              <a:rPr lang="en-US" sz="1000" dirty="0"/>
              <a:t>Deliver Leadership Training Program for 50 employee participants by Spring 2018</a:t>
            </a:r>
          </a:p>
          <a:p>
            <a:pPr lvl="1">
              <a:buFont typeface="+mj-lt"/>
              <a:buAutoNum type="arabicPeriod" startAt="6"/>
            </a:pPr>
            <a:r>
              <a:rPr lang="en-US" sz="1000" dirty="0"/>
              <a:t>Deliver better internal communications with</a:t>
            </a:r>
          </a:p>
          <a:p>
            <a:pPr lvl="2">
              <a:buFont typeface="+mj-lt"/>
              <a:buAutoNum type="alphaLcParenR"/>
            </a:pPr>
            <a:r>
              <a:rPr lang="en-US" sz="1000" dirty="0"/>
              <a:t>Monthly face-to-face institution-wide directors’ meeting starting September 2017</a:t>
            </a:r>
          </a:p>
          <a:p>
            <a:pPr lvl="2">
              <a:buFont typeface="+mj-lt"/>
              <a:buAutoNum type="alphaLcParenR"/>
            </a:pPr>
            <a:r>
              <a:rPr lang="en-US" sz="1000" dirty="0"/>
              <a:t>New Intranet by March 2018</a:t>
            </a:r>
          </a:p>
          <a:p>
            <a:pPr marL="0" indent="0">
              <a:buNone/>
            </a:pPr>
            <a:r>
              <a:rPr lang="en-US" sz="1000" i="1" dirty="0"/>
              <a:t>Leverage Resources &amp; Increase Revenue</a:t>
            </a:r>
          </a:p>
          <a:p>
            <a:pPr lvl="1">
              <a:buFont typeface="+mj-lt"/>
              <a:buAutoNum type="arabicPeriod" startAt="8"/>
            </a:pPr>
            <a:r>
              <a:rPr lang="en-US" sz="1000" dirty="0"/>
              <a:t>Deliver outreach to secure diversified revenue:</a:t>
            </a:r>
          </a:p>
          <a:p>
            <a:pPr lvl="2">
              <a:buFont typeface="+mj-lt"/>
              <a:buAutoNum type="alphaLcParenR"/>
            </a:pPr>
            <a:r>
              <a:rPr lang="en-US" sz="1000" dirty="0"/>
              <a:t>Continue first Capital Campaign in a decade</a:t>
            </a:r>
          </a:p>
          <a:p>
            <a:pPr marL="1657350" lvl="3" indent="-285750">
              <a:buFont typeface="+mj-lt"/>
              <a:buAutoNum type="romanLcPeriod"/>
            </a:pPr>
            <a:r>
              <a:rPr lang="en-US" sz="1000" dirty="0"/>
              <a:t>12% increase in fundraising for needs-based scholarships in FY18 over FY17</a:t>
            </a:r>
          </a:p>
          <a:p>
            <a:pPr lvl="3">
              <a:buFont typeface="+mj-lt"/>
              <a:buAutoNum type="romanLcPeriod"/>
            </a:pPr>
            <a:r>
              <a:rPr lang="en-US" sz="1000" dirty="0"/>
              <a:t>Secure multi-million-dollar gift to fund a center to help first-generation students</a:t>
            </a:r>
          </a:p>
          <a:p>
            <a:pPr lvl="2">
              <a:buFont typeface="+mj-lt"/>
              <a:buAutoNum type="alphaLcParenR"/>
            </a:pPr>
            <a:r>
              <a:rPr lang="en-US" sz="1000" dirty="0"/>
              <a:t>Launch grant writing infrastructure</a:t>
            </a:r>
          </a:p>
          <a:p>
            <a:pPr lvl="2">
              <a:buFont typeface="+mj-lt"/>
              <a:buAutoNum type="alphaLcParenR"/>
            </a:pPr>
            <a:r>
              <a:rPr lang="en-US" sz="1000" dirty="0"/>
              <a:t>Seek funding from the 2018 General Assembly for FY19</a:t>
            </a:r>
          </a:p>
          <a:p>
            <a:pPr marL="1657350" lvl="3" indent="-285750">
              <a:buFont typeface="+mj-lt"/>
              <a:buAutoNum type="romanLcPeriod"/>
            </a:pPr>
            <a:r>
              <a:rPr lang="en-US" sz="1000" dirty="0"/>
              <a:t>$1.8 million to support sector change</a:t>
            </a:r>
          </a:p>
          <a:p>
            <a:pPr lvl="3">
              <a:buFont typeface="+mj-lt"/>
              <a:buAutoNum type="romanLcPeriod"/>
            </a:pPr>
            <a:r>
              <a:rPr lang="en-US" sz="1000" dirty="0"/>
              <a:t>$4.9 million for statewide aviation growth</a:t>
            </a:r>
          </a:p>
          <a:p>
            <a:pPr lvl="3">
              <a:buFont typeface="+mj-lt"/>
              <a:buAutoNum type="romanLcPeriod"/>
            </a:pPr>
            <a:r>
              <a:rPr lang="en-US" sz="1000" dirty="0"/>
              <a:t>$</a:t>
            </a:r>
            <a:r>
              <a:rPr lang="en-US" sz="1000" dirty="0" smtClean="0"/>
              <a:t>12.7 </a:t>
            </a:r>
            <a:r>
              <a:rPr lang="en-US" sz="1000" dirty="0"/>
              <a:t>million for major capital improvements in Cochran</a:t>
            </a:r>
          </a:p>
          <a:p>
            <a:pPr marL="0" indent="0">
              <a:buNone/>
            </a:pPr>
            <a:r>
              <a:rPr lang="en-US" sz="1000" i="1" dirty="0"/>
              <a:t>Enhance Service to Students</a:t>
            </a:r>
          </a:p>
          <a:p>
            <a:pPr lvl="1">
              <a:buFont typeface="+mj-lt"/>
              <a:buAutoNum type="arabicPeriod" startAt="9"/>
            </a:pPr>
            <a:r>
              <a:rPr lang="en-US" sz="1000" dirty="0"/>
              <a:t>Deliver 75% of Student Affairs programming aligned to Student Engagement model</a:t>
            </a:r>
          </a:p>
          <a:p>
            <a:pPr lvl="2">
              <a:buFont typeface="+mj-lt"/>
              <a:buAutoNum type="alphaLcPeriod"/>
            </a:pPr>
            <a:r>
              <a:rPr lang="en-US" sz="1000" dirty="0"/>
              <a:t>Guide 100 students to Bronze certification in Experiential Learning</a:t>
            </a:r>
          </a:p>
          <a:p>
            <a:pPr lvl="1">
              <a:buFont typeface="+mj-lt"/>
              <a:buAutoNum type="arabicPeriod" startAt="9"/>
            </a:pPr>
            <a:r>
              <a:rPr lang="en-US" sz="1000" dirty="0"/>
              <a:t>Deliver Comprehensive Housing Plan wi9th alternatives to P3 and living-learning communities for implementation and launch in Fall 2018</a:t>
            </a:r>
          </a:p>
        </p:txBody>
      </p:sp>
      <p:sp>
        <p:nvSpPr>
          <p:cNvPr id="4" name="Slide Number Placeholder 3"/>
          <p:cNvSpPr>
            <a:spLocks noGrp="1"/>
          </p:cNvSpPr>
          <p:nvPr>
            <p:ph type="sldNum" sz="quarter" idx="12"/>
          </p:nvPr>
        </p:nvSpPr>
        <p:spPr/>
        <p:txBody>
          <a:bodyPr/>
          <a:lstStyle/>
          <a:p>
            <a:fld id="{E5CDD5C3-AB9F-4DD6-A8AF-E4697C440537}" type="slidenum">
              <a:rPr lang="en-US" smtClean="0"/>
              <a:t>2</a:t>
            </a:fld>
            <a:endParaRPr lang="en-US"/>
          </a:p>
        </p:txBody>
      </p:sp>
    </p:spTree>
    <p:extLst>
      <p:ext uri="{BB962C8B-B14F-4D97-AF65-F5344CB8AC3E}">
        <p14:creationId xmlns:p14="http://schemas.microsoft.com/office/powerpoint/2010/main" val="193697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3 Initiatives Progress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7650111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5CDD5C3-AB9F-4DD6-A8AF-E4697C440537}" type="slidenum">
              <a:rPr lang="en-US" smtClean="0"/>
              <a:t>3</a:t>
            </a:fld>
            <a:endParaRPr lang="en-US"/>
          </a:p>
        </p:txBody>
      </p:sp>
    </p:spTree>
    <p:extLst>
      <p:ext uri="{BB962C8B-B14F-4D97-AF65-F5344CB8AC3E}">
        <p14:creationId xmlns:p14="http://schemas.microsoft.com/office/powerpoint/2010/main" val="208323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Detailed Updates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659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Focus </a:t>
            </a:r>
            <a:r>
              <a:rPr lang="en-US" dirty="0"/>
              <a:t>on </a:t>
            </a:r>
            <a:r>
              <a:rPr lang="en-US" dirty="0" smtClean="0"/>
              <a:t>Enrollment</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7940662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lnSpcReduction="10000"/>
          </a:bodyPr>
          <a:lstStyle/>
          <a:p>
            <a:pPr marL="0" indent="0">
              <a:buNone/>
            </a:pPr>
            <a:endParaRPr lang="en-US" sz="1100" dirty="0"/>
          </a:p>
          <a:p>
            <a:pPr marL="0" indent="0">
              <a:buNone/>
            </a:pPr>
            <a:endParaRPr lang="en-US" sz="1100" dirty="0"/>
          </a:p>
          <a:p>
            <a:pPr>
              <a:buAutoNum type="arabicParenR"/>
            </a:pPr>
            <a:r>
              <a:rPr lang="en-US" sz="1100" dirty="0" smtClean="0"/>
              <a:t>Enrollment Action Plan moving forward. Marketing </a:t>
            </a:r>
            <a:r>
              <a:rPr lang="en-US" sz="1100" dirty="0"/>
              <a:t>research, demand analysis, and meta-analysis of consultant reports </a:t>
            </a:r>
            <a:r>
              <a:rPr lang="en-US" sz="1100" dirty="0" smtClean="0"/>
              <a:t>underway and pending the arrival of new Provost. </a:t>
            </a:r>
            <a:endParaRPr lang="en-US" sz="1100" dirty="0"/>
          </a:p>
          <a:p>
            <a:pPr>
              <a:buAutoNum type="arabicParenR"/>
            </a:pPr>
            <a:endParaRPr lang="en-US" sz="1100" dirty="0"/>
          </a:p>
          <a:p>
            <a:pPr>
              <a:buAutoNum type="arabicParenR"/>
            </a:pPr>
            <a:r>
              <a:rPr lang="en-US" sz="1100" dirty="0" smtClean="0"/>
              <a:t>Analysis of programming available on the Cochran Campus complete with projection of additions to the Cochran academic portfolio through 2019. Deans identifying which programs are fully available on each campus.</a:t>
            </a:r>
            <a:endParaRPr lang="en-US" sz="1100" dirty="0"/>
          </a:p>
          <a:p>
            <a:pPr>
              <a:buAutoNum type="arabicParenR"/>
            </a:pPr>
            <a:endParaRPr lang="en-US" sz="1100" dirty="0"/>
          </a:p>
          <a:p>
            <a:pPr>
              <a:buAutoNum type="arabicParenR"/>
            </a:pPr>
            <a:r>
              <a:rPr lang="en-US" sz="1100" dirty="0" smtClean="0"/>
              <a:t>Model crafted in 2017 being evaluated and refined for implementation in 2018, pending approval by new Provost.</a:t>
            </a:r>
            <a:endParaRPr lang="en-US" sz="1100" dirty="0"/>
          </a:p>
          <a:p>
            <a:pPr>
              <a:buAutoNum type="arabicParenR"/>
            </a:pPr>
            <a:endParaRPr lang="en-US" sz="1100" dirty="0"/>
          </a:p>
          <a:p>
            <a:pPr>
              <a:buAutoNum type="arabicParenR"/>
            </a:pPr>
            <a:r>
              <a:rPr lang="en-US" sz="1100" dirty="0" smtClean="0"/>
              <a:t>Proposal for BS in Political Science to be delivered to Cochran campus submitted to USG. Proposal for MS in Social Work to be delivered on the Macon campus submitted to USG. Administrative approval for AS in Health Science was granted by USG. </a:t>
            </a:r>
            <a:endParaRPr lang="en-US" sz="1100" dirty="0"/>
          </a:p>
          <a:p>
            <a:pPr>
              <a:buAutoNum type="arabicParenR"/>
            </a:pPr>
            <a:endParaRPr lang="en-US" sz="1100" dirty="0"/>
          </a:p>
          <a:p>
            <a:pPr>
              <a:buAutoNum type="arabicParenR"/>
            </a:pPr>
            <a:r>
              <a:rPr lang="en-US" sz="1100" dirty="0" smtClean="0"/>
              <a:t>Meeting with Academic units. Will also work closely with new Provost upon arrival.</a:t>
            </a: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5</a:t>
            </a:fld>
            <a:endParaRPr lang="en-US"/>
          </a:p>
        </p:txBody>
      </p:sp>
    </p:spTree>
    <p:extLst>
      <p:ext uri="{BB962C8B-B14F-4D97-AF65-F5344CB8AC3E}">
        <p14:creationId xmlns:p14="http://schemas.microsoft.com/office/powerpoint/2010/main" val="279001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a:t>
            </a:r>
            <a:r>
              <a:rPr lang="en-US" dirty="0" smtClean="0"/>
              <a:t>on Strengthen </a:t>
            </a:r>
            <a:r>
              <a:rPr lang="en-US" dirty="0"/>
              <a:t>Governance &amp; Foster </a:t>
            </a:r>
            <a:r>
              <a:rPr lang="en-US" dirty="0" smtClean="0"/>
              <a:t>Community</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01740415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a:bodyPr>
          <a:lstStyle/>
          <a:p>
            <a:pPr marL="0" indent="0">
              <a:buNone/>
            </a:pPr>
            <a:endParaRPr lang="en-US" sz="1100" dirty="0"/>
          </a:p>
          <a:p>
            <a:pPr>
              <a:buAutoNum type="arabicParenR" startAt="6"/>
            </a:pPr>
            <a:endParaRPr lang="en-US" sz="1100" dirty="0"/>
          </a:p>
          <a:p>
            <a:pPr>
              <a:buAutoNum type="arabicParenR" startAt="6"/>
            </a:pPr>
            <a:endParaRPr lang="en-US" sz="1100" dirty="0"/>
          </a:p>
          <a:p>
            <a:pPr>
              <a:buAutoNum type="arabicParenR" startAt="6"/>
            </a:pPr>
            <a:r>
              <a:rPr lang="en-US" sz="1100" dirty="0"/>
              <a:t>25 employees </a:t>
            </a:r>
            <a:r>
              <a:rPr lang="en-US" sz="1100" dirty="0" smtClean="0"/>
              <a:t>were selected </a:t>
            </a:r>
            <a:r>
              <a:rPr lang="en-US" sz="1100" dirty="0"/>
              <a:t>for </a:t>
            </a:r>
            <a:r>
              <a:rPr lang="en-US" sz="1100" dirty="0" smtClean="0"/>
              <a:t>and began Leadership training in Fall 2017. Another </a:t>
            </a:r>
            <a:r>
              <a:rPr lang="en-US" sz="1100" dirty="0"/>
              <a:t>25 will </a:t>
            </a:r>
            <a:r>
              <a:rPr lang="en-US" sz="1100" dirty="0" smtClean="0"/>
              <a:t>receive training </a:t>
            </a:r>
            <a:r>
              <a:rPr lang="en-US" sz="1100" dirty="0"/>
              <a:t>in </a:t>
            </a:r>
            <a:r>
              <a:rPr lang="en-US" sz="1100" dirty="0" smtClean="0"/>
              <a:t>interviewing in Spring 2018.</a:t>
            </a:r>
            <a:endParaRPr lang="en-US" sz="1100" dirty="0"/>
          </a:p>
          <a:p>
            <a:pPr>
              <a:buAutoNum type="arabicParenR" startAt="6"/>
            </a:pPr>
            <a:endParaRPr lang="en-US" sz="1100" dirty="0"/>
          </a:p>
          <a:p>
            <a:pPr>
              <a:buAutoNum type="arabicParenR" startAt="6"/>
            </a:pPr>
            <a:endParaRPr lang="en-US" sz="1100" dirty="0"/>
          </a:p>
          <a:p>
            <a:pPr>
              <a:buAutoNum type="arabicParenR" startAt="6"/>
            </a:pPr>
            <a:r>
              <a:rPr lang="en-US" sz="1100" dirty="0"/>
              <a:t>a) Monthly face to face </a:t>
            </a:r>
            <a:r>
              <a:rPr lang="en-US" sz="1100" dirty="0" smtClean="0"/>
              <a:t>meetings among directors across all units began in October.</a:t>
            </a:r>
            <a:endParaRPr lang="en-US" sz="1100" dirty="0"/>
          </a:p>
          <a:p>
            <a:pPr>
              <a:buAutoNum type="arabicParenR" startAt="6"/>
            </a:pPr>
            <a:endParaRPr lang="en-US" sz="1100" dirty="0"/>
          </a:p>
          <a:p>
            <a:pPr>
              <a:buAutoNum type="arabicParenR" startAt="6"/>
            </a:pPr>
            <a:endParaRPr lang="en-US" sz="1100" dirty="0"/>
          </a:p>
          <a:p>
            <a:pPr>
              <a:buAutoNum type="arabicParenR" startAt="6"/>
            </a:pPr>
            <a:endParaRPr lang="en-US" sz="1100" dirty="0"/>
          </a:p>
          <a:p>
            <a:pPr>
              <a:buFont typeface="+mj-lt"/>
              <a:buAutoNum type="arabicParenR" startAt="7"/>
            </a:pPr>
            <a:r>
              <a:rPr lang="en-US" sz="1100" dirty="0"/>
              <a:t>b</a:t>
            </a:r>
            <a:r>
              <a:rPr lang="en-US" sz="1100" dirty="0" smtClean="0"/>
              <a:t>) Prototype designed and developed. Soon to meet with Marketing &amp; Communications to further discuss the look. Intranet should go to test users in January.</a:t>
            </a:r>
            <a:endParaRPr lang="en-US" sz="1100" dirty="0"/>
          </a:p>
          <a:p>
            <a:pPr>
              <a:buAutoNum type="arabicParenR" startAt="7"/>
            </a:pPr>
            <a:endParaRPr lang="en-US" sz="1100" dirty="0"/>
          </a:p>
          <a:p>
            <a:pPr marL="0" indent="0">
              <a:buNone/>
            </a:pPr>
            <a:endParaRPr lang="en-US" sz="1100" dirty="0"/>
          </a:p>
          <a:p>
            <a:pPr marL="0" indent="0">
              <a:buNone/>
            </a:pP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6</a:t>
            </a:fld>
            <a:endParaRPr lang="en-US"/>
          </a:p>
        </p:txBody>
      </p:sp>
    </p:spTree>
    <p:extLst>
      <p:ext uri="{BB962C8B-B14F-4D97-AF65-F5344CB8AC3E}">
        <p14:creationId xmlns:p14="http://schemas.microsoft.com/office/powerpoint/2010/main" val="10700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Diversified Revenue</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31039378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lnSpcReduction="10000"/>
          </a:bodyPr>
          <a:lstStyle/>
          <a:p>
            <a:pPr marL="0" indent="0">
              <a:buNone/>
            </a:pPr>
            <a:endParaRPr lang="en-US" sz="1100" dirty="0"/>
          </a:p>
          <a:p>
            <a:pPr>
              <a:buAutoNum type="arabicParenR" startAt="6"/>
            </a:pPr>
            <a:endParaRPr lang="en-US" sz="1100" dirty="0"/>
          </a:p>
          <a:p>
            <a:pPr>
              <a:buAutoNum type="arabicParenR" startAt="6"/>
            </a:pPr>
            <a:endParaRPr lang="en-US" sz="1100" dirty="0"/>
          </a:p>
          <a:p>
            <a:pPr>
              <a:buFont typeface="+mj-lt"/>
              <a:buAutoNum type="arabicParenR" startAt="8"/>
            </a:pPr>
            <a:r>
              <a:rPr lang="en-US" sz="1100" dirty="0"/>
              <a:t>a) </a:t>
            </a:r>
            <a:r>
              <a:rPr lang="en-US" sz="1100" dirty="0" smtClean="0"/>
              <a:t>Approximately </a:t>
            </a:r>
            <a:r>
              <a:rPr lang="en-US" sz="1100" dirty="0"/>
              <a:t>13% increase obtained in need-based scholarship funds </a:t>
            </a:r>
            <a:r>
              <a:rPr lang="en-US" sz="1100" dirty="0" smtClean="0"/>
              <a:t>awarded. Proposal for </a:t>
            </a:r>
            <a:r>
              <a:rPr lang="en-US" sz="1100" dirty="0"/>
              <a:t>multi-million-dollar gift </a:t>
            </a:r>
            <a:r>
              <a:rPr lang="en-US" sz="1100" dirty="0" smtClean="0"/>
              <a:t>is being drafted for presentation in April 2018 to potential funders.</a:t>
            </a:r>
            <a:endParaRPr lang="en-US" sz="1100" dirty="0"/>
          </a:p>
          <a:p>
            <a:pPr marL="0" indent="0">
              <a:buNone/>
            </a:pPr>
            <a:endParaRPr lang="en-US" sz="1100" dirty="0"/>
          </a:p>
          <a:p>
            <a:pPr marL="0" indent="0">
              <a:buNone/>
            </a:pPr>
            <a:endParaRPr lang="en-US" sz="1100" dirty="0"/>
          </a:p>
          <a:p>
            <a:pPr marL="0" indent="0">
              <a:buNone/>
            </a:pPr>
            <a:endParaRPr lang="en-US" sz="1100" dirty="0"/>
          </a:p>
          <a:p>
            <a:pPr>
              <a:buFont typeface="+mj-lt"/>
              <a:buAutoNum type="arabicParenR" startAt="8"/>
            </a:pPr>
            <a:r>
              <a:rPr lang="en-US" sz="1100" dirty="0"/>
              <a:t>b) Acquired and installed grant lead software. Created and staffing grant writer position</a:t>
            </a:r>
            <a:r>
              <a:rPr lang="en-US" sz="1100" dirty="0" smtClean="0"/>
              <a:t>. Candidate interviews underway.</a:t>
            </a:r>
            <a:endParaRPr lang="en-US" sz="1100" dirty="0"/>
          </a:p>
          <a:p>
            <a:pPr marL="0" indent="0">
              <a:buNone/>
            </a:pPr>
            <a:endParaRPr lang="en-US" sz="1100" dirty="0"/>
          </a:p>
          <a:p>
            <a:pPr marL="0" indent="0">
              <a:buNone/>
            </a:pPr>
            <a:endParaRPr lang="en-US" sz="1100" dirty="0"/>
          </a:p>
          <a:p>
            <a:pPr marL="0" indent="0">
              <a:buNone/>
            </a:pPr>
            <a:endParaRPr lang="en-US" sz="1100" dirty="0"/>
          </a:p>
          <a:p>
            <a:pPr>
              <a:buFont typeface="+mj-lt"/>
              <a:buAutoNum type="arabicParenR" startAt="8"/>
            </a:pPr>
            <a:r>
              <a:rPr lang="en-US" sz="1100" dirty="0"/>
              <a:t>c) </a:t>
            </a:r>
            <a:r>
              <a:rPr lang="en-US" sz="1100" dirty="0" smtClean="0"/>
              <a:t>Requesting </a:t>
            </a:r>
            <a:r>
              <a:rPr lang="en-US" sz="1100" dirty="0"/>
              <a:t>$1,895,400 in sector change and enrollment funding in October as a part of the USG Budget Hearing process </a:t>
            </a:r>
            <a:r>
              <a:rPr lang="en-US" sz="1100" dirty="0" smtClean="0"/>
              <a:t>in January.</a:t>
            </a:r>
            <a:r>
              <a:rPr lang="en-US" sz="1100" dirty="0"/>
              <a:t>  Also </a:t>
            </a:r>
            <a:r>
              <a:rPr lang="en-US" sz="1100" dirty="0" smtClean="0"/>
              <a:t>making </a:t>
            </a:r>
            <a:r>
              <a:rPr lang="en-US" sz="1100" dirty="0"/>
              <a:t>the case to the USG for an additional $1,425,000 in Graduate Programs/Year of Momentum and Retention/Enrollment </a:t>
            </a:r>
            <a:r>
              <a:rPr lang="en-US" sz="1100" dirty="0" smtClean="0"/>
              <a:t>funding.</a:t>
            </a:r>
            <a:r>
              <a:rPr lang="en-US" sz="1100" dirty="0"/>
              <a:t> </a:t>
            </a:r>
            <a:r>
              <a:rPr lang="en-US" sz="1100" dirty="0" smtClean="0"/>
              <a:t>We </a:t>
            </a:r>
            <a:r>
              <a:rPr lang="en-US" sz="1100" dirty="0"/>
              <a:t>will find out </a:t>
            </a:r>
            <a:r>
              <a:rPr lang="en-US" sz="1100" dirty="0" smtClean="0"/>
              <a:t>how </a:t>
            </a:r>
            <a:r>
              <a:rPr lang="en-US" sz="1100" dirty="0"/>
              <a:t>much funding we receive with the Budget Allocations in April.</a:t>
            </a:r>
          </a:p>
          <a:p>
            <a:pPr marL="0" indent="0">
              <a:buNone/>
            </a:pPr>
            <a:endParaRPr lang="en-US" sz="1100" dirty="0"/>
          </a:p>
          <a:p>
            <a:pPr marL="0" indent="0">
              <a:buNone/>
            </a:pP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7</a:t>
            </a:fld>
            <a:endParaRPr lang="en-US"/>
          </a:p>
        </p:txBody>
      </p:sp>
    </p:spTree>
    <p:extLst>
      <p:ext uri="{BB962C8B-B14F-4D97-AF65-F5344CB8AC3E}">
        <p14:creationId xmlns:p14="http://schemas.microsoft.com/office/powerpoint/2010/main" val="264321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a:t>
            </a:r>
            <a:r>
              <a:rPr lang="en-US" dirty="0" smtClean="0"/>
              <a:t>on Enhance </a:t>
            </a:r>
            <a:r>
              <a:rPr lang="en-US" dirty="0"/>
              <a:t>Service to </a:t>
            </a:r>
            <a:r>
              <a:rPr lang="en-US" dirty="0" smtClean="0"/>
              <a:t>Students</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41482117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a:bodyPr>
          <a:lstStyle/>
          <a:p>
            <a:pPr marL="0" indent="0">
              <a:buNone/>
            </a:pPr>
            <a:endParaRPr lang="en-US" sz="1100" dirty="0"/>
          </a:p>
          <a:p>
            <a:pPr>
              <a:buFont typeface="+mj-lt"/>
              <a:buAutoNum type="arabicParenR" startAt="9"/>
            </a:pPr>
            <a:r>
              <a:rPr lang="en-US" sz="1100" dirty="0" smtClean="0"/>
              <a:t>a) The number of programs provided from July 2017 – December 2017 for each of the categories of the Student Engagement model.</a:t>
            </a:r>
          </a:p>
          <a:p>
            <a:pPr lvl="1"/>
            <a:r>
              <a:rPr lang="en-US" sz="1050" dirty="0" smtClean="0"/>
              <a:t>Life skills – 223</a:t>
            </a:r>
          </a:p>
          <a:p>
            <a:pPr lvl="1"/>
            <a:r>
              <a:rPr lang="en-US" sz="1050" dirty="0" smtClean="0"/>
              <a:t>Wellness – 183</a:t>
            </a:r>
          </a:p>
          <a:p>
            <a:pPr lvl="1"/>
            <a:r>
              <a:rPr lang="en-US" sz="1050" dirty="0" smtClean="0"/>
              <a:t>Service learning – 16</a:t>
            </a:r>
          </a:p>
          <a:p>
            <a:pPr lvl="1"/>
            <a:r>
              <a:rPr lang="en-US" sz="1050" dirty="0" smtClean="0"/>
              <a:t>Community building – 154</a:t>
            </a:r>
          </a:p>
          <a:p>
            <a:pPr lvl="1"/>
            <a:r>
              <a:rPr lang="en-US" sz="1050" dirty="0" smtClean="0"/>
              <a:t>Diversity – 39</a:t>
            </a:r>
          </a:p>
          <a:p>
            <a:pPr lvl="1"/>
            <a:r>
              <a:rPr lang="en-US" sz="1050" dirty="0" smtClean="0"/>
              <a:t>Scholarship – 30</a:t>
            </a:r>
          </a:p>
          <a:p>
            <a:pPr marL="457200" lvl="1" indent="0">
              <a:buNone/>
            </a:pPr>
            <a:endParaRPr lang="en-US" sz="1050" dirty="0" smtClean="0"/>
          </a:p>
          <a:p>
            <a:pPr marL="0" indent="0">
              <a:buNone/>
            </a:pPr>
            <a:r>
              <a:rPr lang="en-US" sz="1100" dirty="0"/>
              <a:t>9</a:t>
            </a:r>
            <a:r>
              <a:rPr lang="en-US" sz="1100" dirty="0" smtClean="0"/>
              <a:t>)  b) </a:t>
            </a:r>
            <a:r>
              <a:rPr lang="en-US" sz="1100" dirty="0"/>
              <a:t>The number of  students who have received the following certifications </a:t>
            </a:r>
            <a:r>
              <a:rPr lang="en-US" sz="1100" dirty="0" smtClean="0"/>
              <a:t>due to </a:t>
            </a:r>
            <a:r>
              <a:rPr lang="en-US" sz="1100" dirty="0"/>
              <a:t>Student Affairs </a:t>
            </a:r>
            <a:r>
              <a:rPr lang="en-US" sz="1100" dirty="0" smtClean="0"/>
              <a:t>programs/events</a:t>
            </a:r>
            <a:r>
              <a:rPr lang="en-US" sz="1100" dirty="0"/>
              <a:t>:</a:t>
            </a:r>
            <a:endParaRPr lang="en-US" sz="1100" dirty="0" smtClean="0"/>
          </a:p>
          <a:p>
            <a:pPr lvl="1"/>
            <a:r>
              <a:rPr lang="en-US" sz="1050" dirty="0" smtClean="0"/>
              <a:t>Bronze – 34</a:t>
            </a:r>
          </a:p>
          <a:p>
            <a:pPr lvl="1"/>
            <a:r>
              <a:rPr lang="en-US" sz="1050" dirty="0" smtClean="0"/>
              <a:t>Silver – 4</a:t>
            </a:r>
          </a:p>
          <a:p>
            <a:pPr lvl="1"/>
            <a:r>
              <a:rPr lang="en-US" sz="1050" dirty="0" smtClean="0"/>
              <a:t>Gold – 3</a:t>
            </a:r>
          </a:p>
          <a:p>
            <a:pPr lvl="1"/>
            <a:r>
              <a:rPr lang="en-US" sz="1050" dirty="0" smtClean="0"/>
              <a:t>Platinum - 1</a:t>
            </a:r>
            <a:endParaRPr lang="en-US" sz="1050" dirty="0"/>
          </a:p>
          <a:p>
            <a:pPr>
              <a:buFont typeface="+mj-lt"/>
              <a:buAutoNum type="arabicParenR" startAt="10"/>
            </a:pPr>
            <a:endParaRPr lang="en-US" sz="1100" dirty="0" smtClean="0"/>
          </a:p>
          <a:p>
            <a:pPr>
              <a:buFont typeface="+mj-lt"/>
              <a:buAutoNum type="arabicParenR" startAt="10"/>
            </a:pPr>
            <a:r>
              <a:rPr lang="en-US" sz="1100" dirty="0" smtClean="0"/>
              <a:t>The </a:t>
            </a:r>
            <a:r>
              <a:rPr lang="en-US" sz="1100" dirty="0"/>
              <a:t>written housing plan is </a:t>
            </a:r>
            <a:r>
              <a:rPr lang="en-US" sz="1100" dirty="0" smtClean="0"/>
              <a:t>complete. Details </a:t>
            </a:r>
            <a:r>
              <a:rPr lang="en-US" sz="1100" dirty="0"/>
              <a:t>for the living learning communities are still being worked on. </a:t>
            </a:r>
          </a:p>
          <a:p>
            <a:pPr marL="0" indent="0">
              <a:buNone/>
            </a:pPr>
            <a:endParaRPr lang="en-US" sz="1100" dirty="0"/>
          </a:p>
        </p:txBody>
      </p:sp>
      <p:sp>
        <p:nvSpPr>
          <p:cNvPr id="3" name="Slide Number Placeholder 2"/>
          <p:cNvSpPr>
            <a:spLocks noGrp="1"/>
          </p:cNvSpPr>
          <p:nvPr>
            <p:ph type="sldNum" sz="quarter" idx="12"/>
          </p:nvPr>
        </p:nvSpPr>
        <p:spPr/>
        <p:txBody>
          <a:bodyPr/>
          <a:lstStyle/>
          <a:p>
            <a:fld id="{E5CDD5C3-AB9F-4DD6-A8AF-E4697C440537}" type="slidenum">
              <a:rPr lang="en-US" smtClean="0"/>
              <a:t>8</a:t>
            </a:fld>
            <a:endParaRPr lang="en-US"/>
          </a:p>
        </p:txBody>
      </p:sp>
    </p:spTree>
    <p:extLst>
      <p:ext uri="{BB962C8B-B14F-4D97-AF65-F5344CB8AC3E}">
        <p14:creationId xmlns:p14="http://schemas.microsoft.com/office/powerpoint/2010/main" val="299592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Wide" id="{160F8A34-2513-4C8D-8E92-252E84289168}" vid="{2B6DC067-4B05-4A98-968E-77641B1BCC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26675</TotalTime>
  <Words>602</Words>
  <Application>Microsoft Office PowerPoint</Application>
  <PresentationFormat>Widescreen</PresentationFormat>
  <Paragraphs>96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 Strategic Plan Update</vt:lpstr>
      <vt:lpstr>Year 3 Initiatives</vt:lpstr>
      <vt:lpstr>Year 3 Initiatives Progress</vt:lpstr>
      <vt:lpstr>Detailed Updates</vt:lpstr>
      <vt:lpstr>Progress in Focus on Enrollment</vt:lpstr>
      <vt:lpstr>Progress on Strengthen Governance &amp; Foster Community</vt:lpstr>
      <vt:lpstr>Progress on Diversified Revenue</vt:lpstr>
      <vt:lpstr>Progress on Enhance Service to Students</vt:lpstr>
    </vt:vector>
  </TitlesOfParts>
  <Company>Middle Georgia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ROI Information Shell</dc:title>
  <dc:creator>Gibbons, Michael S.</dc:creator>
  <cp:lastModifiedBy>Davis, Frances</cp:lastModifiedBy>
  <cp:revision>210</cp:revision>
  <cp:lastPrinted>2016-12-02T14:51:29Z</cp:lastPrinted>
  <dcterms:created xsi:type="dcterms:W3CDTF">2016-10-18T20:46:48Z</dcterms:created>
  <dcterms:modified xsi:type="dcterms:W3CDTF">2018-01-24T19:40:54Z</dcterms:modified>
</cp:coreProperties>
</file>