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4" r:id="rId3"/>
    <p:sldId id="269" r:id="rId4"/>
    <p:sldId id="294" r:id="rId5"/>
    <p:sldId id="292" r:id="rId6"/>
    <p:sldId id="293" r:id="rId7"/>
    <p:sldId id="281" r:id="rId8"/>
    <p:sldId id="282" r:id="rId9"/>
    <p:sldId id="279" r:id="rId10"/>
    <p:sldId id="280" r:id="rId11"/>
    <p:sldId id="284" r:id="rId12"/>
    <p:sldId id="285" r:id="rId13"/>
    <p:sldId id="265" r:id="rId14"/>
    <p:sldId id="289" r:id="rId15"/>
    <p:sldId id="291" r:id="rId16"/>
    <p:sldId id="270" r:id="rId17"/>
    <p:sldId id="286" r:id="rId18"/>
    <p:sldId id="266" r:id="rId19"/>
    <p:sldId id="273" r:id="rId20"/>
    <p:sldId id="290" r:id="rId21"/>
    <p:sldId id="277" r:id="rId22"/>
    <p:sldId id="276" r:id="rId23"/>
    <p:sldId id="287" r:id="rId24"/>
    <p:sldId id="262" r:id="rId25"/>
    <p:sldId id="274" r:id="rId26"/>
    <p:sldId id="278" r:id="rId27"/>
    <p:sldId id="26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EC0"/>
    <a:srgbClr val="FFDB93"/>
    <a:srgbClr val="FAF28A"/>
    <a:srgbClr val="F6D2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54"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692338FD-25A9-4D63-9610-6E25872552B0}" type="datetimeFigureOut">
              <a:rPr lang="en-US" smtClean="0"/>
              <a:pPr/>
              <a:t>10/21/2022</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16BC5F63-B396-4B86-94B4-496C48745940}" type="slidenum">
              <a:rPr lang="en-US" smtClean="0"/>
              <a:pPr/>
              <a:t>‹#›</a:t>
            </a:fld>
            <a:endParaRPr lang="en-US" dirty="0"/>
          </a:p>
        </p:txBody>
      </p:sp>
    </p:spTree>
    <p:extLst>
      <p:ext uri="{BB962C8B-B14F-4D97-AF65-F5344CB8AC3E}">
        <p14:creationId xmlns:p14="http://schemas.microsoft.com/office/powerpoint/2010/main" val="51948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2</a:t>
            </a:fld>
            <a:endParaRPr lang="en-US" dirty="0"/>
          </a:p>
        </p:txBody>
      </p:sp>
    </p:spTree>
    <p:extLst>
      <p:ext uri="{BB962C8B-B14F-4D97-AF65-F5344CB8AC3E}">
        <p14:creationId xmlns:p14="http://schemas.microsoft.com/office/powerpoint/2010/main" val="292735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931795" fontAlgn="base">
              <a:spcBef>
                <a:spcPct val="0"/>
              </a:spcBef>
              <a:spcAft>
                <a:spcPct val="0"/>
              </a:spcAft>
            </a:pPr>
            <a:r>
              <a:rPr lang="en-US" b="1" dirty="0" smtClean="0">
                <a:latin typeface="Arial" pitchFamily="34" charset="0"/>
                <a:ea typeface="Times New Roman" pitchFamily="18" charset="0"/>
              </a:rPr>
              <a:t>DISPUTE</a:t>
            </a:r>
            <a:endParaRPr kumimoji="0" lang="en-US" b="1" i="0" u="none" strike="noStrike" cap="none" normalizeH="0" baseline="0" dirty="0" smtClean="0">
              <a:ln>
                <a:noFill/>
              </a:ln>
              <a:solidFill>
                <a:schemeClr val="tx1"/>
              </a:solidFill>
              <a:effectLst/>
              <a:latin typeface="Arial" pitchFamily="34" charset="0"/>
              <a:ea typeface="Times New Roman" pitchFamily="18" charset="0"/>
            </a:endParaRPr>
          </a:p>
          <a:p>
            <a:pPr defTabSz="931795" fontAlgn="base">
              <a:spcBef>
                <a:spcPct val="0"/>
              </a:spcBef>
              <a:spcAft>
                <a:spcPct val="0"/>
              </a:spcAft>
            </a:pPr>
            <a:r>
              <a:rPr lang="en-US" dirty="0" smtClean="0">
                <a:latin typeface="Arial" pitchFamily="34" charset="0"/>
                <a:ea typeface="Times New Roman" pitchFamily="18" charset="0"/>
              </a:rPr>
              <a:t>To dispute a transaction that has appeared on your statement:</a:t>
            </a:r>
            <a:endParaRPr lang="en-US" sz="900" dirty="0" smtClean="0">
              <a:latin typeface="Arial" pitchFamily="34" charset="0"/>
            </a:endParaRPr>
          </a:p>
          <a:p>
            <a:pPr defTabSz="931795" eaLnBrk="0" fontAlgn="base" hangingPunct="0">
              <a:spcBef>
                <a:spcPct val="0"/>
              </a:spcBef>
              <a:spcAft>
                <a:spcPct val="0"/>
              </a:spcAft>
            </a:pPr>
            <a:r>
              <a:rPr lang="en-US" dirty="0" smtClean="0">
                <a:latin typeface="Arial" pitchFamily="34" charset="0"/>
                <a:ea typeface="Times New Roman" pitchFamily="18" charset="0"/>
              </a:rPr>
              <a:t>When </a:t>
            </a:r>
            <a:r>
              <a:rPr lang="en-US" dirty="0">
                <a:latin typeface="Arial" pitchFamily="34" charset="0"/>
                <a:ea typeface="Times New Roman" pitchFamily="18" charset="0"/>
              </a:rPr>
              <a:t>a cardholder discovers that an incorrect amount has been charged for goods received, or a questionable purchase or transaction appears on a cardholder’s memo statement, the cardholder must immediately seek to resolve the problem with the vendor.  If no resolution can be made, the cardholder can dispute the transaction online in the Works software application.  The cardholder can find instructions in the User Guide on page 97 under “Disputing a Transaction”.  If cardholder experiences any problems with the procedure, they can contact the Purchasing Card Coordinator for assistance:  757-3602</a:t>
            </a:r>
          </a:p>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3</a:t>
            </a:fld>
            <a:endParaRPr lang="en-US" dirty="0"/>
          </a:p>
        </p:txBody>
      </p:sp>
    </p:spTree>
    <p:extLst>
      <p:ext uri="{BB962C8B-B14F-4D97-AF65-F5344CB8AC3E}">
        <p14:creationId xmlns:p14="http://schemas.microsoft.com/office/powerpoint/2010/main" val="272498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do</a:t>
            </a:r>
            <a:r>
              <a:rPr lang="en-US" dirty="0" smtClean="0"/>
              <a:t> not Circumvent the</a:t>
            </a:r>
            <a:r>
              <a:rPr lang="en-US" baseline="0" dirty="0" smtClean="0"/>
              <a:t> procurement process.</a:t>
            </a:r>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4</a:t>
            </a:fld>
            <a:endParaRPr lang="en-US" dirty="0"/>
          </a:p>
        </p:txBody>
      </p:sp>
    </p:spTree>
    <p:extLst>
      <p:ext uri="{BB962C8B-B14F-4D97-AF65-F5344CB8AC3E}">
        <p14:creationId xmlns:p14="http://schemas.microsoft.com/office/powerpoint/2010/main" val="336397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9</a:t>
            </a:fld>
            <a:endParaRPr lang="en-US" dirty="0"/>
          </a:p>
        </p:txBody>
      </p:sp>
    </p:spTree>
    <p:extLst>
      <p:ext uri="{BB962C8B-B14F-4D97-AF65-F5344CB8AC3E}">
        <p14:creationId xmlns:p14="http://schemas.microsoft.com/office/powerpoint/2010/main" val="142266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15</a:t>
            </a:fld>
            <a:endParaRPr lang="en-US" dirty="0"/>
          </a:p>
        </p:txBody>
      </p:sp>
    </p:spTree>
    <p:extLst>
      <p:ext uri="{BB962C8B-B14F-4D97-AF65-F5344CB8AC3E}">
        <p14:creationId xmlns:p14="http://schemas.microsoft.com/office/powerpoint/2010/main" val="336730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18</a:t>
            </a:fld>
            <a:endParaRPr lang="en-US" dirty="0"/>
          </a:p>
        </p:txBody>
      </p:sp>
    </p:spTree>
    <p:extLst>
      <p:ext uri="{BB962C8B-B14F-4D97-AF65-F5344CB8AC3E}">
        <p14:creationId xmlns:p14="http://schemas.microsoft.com/office/powerpoint/2010/main" val="164949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C5F63-B396-4B86-94B4-496C48745940}" type="slidenum">
              <a:rPr lang="en-US" smtClean="0"/>
              <a:pPr/>
              <a:t>26</a:t>
            </a:fld>
            <a:endParaRPr lang="en-US" dirty="0"/>
          </a:p>
        </p:txBody>
      </p:sp>
    </p:spTree>
    <p:extLst>
      <p:ext uri="{BB962C8B-B14F-4D97-AF65-F5344CB8AC3E}">
        <p14:creationId xmlns:p14="http://schemas.microsoft.com/office/powerpoint/2010/main" val="76644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9518B-5CC7-4E6D-9103-D6BD3E5053BE}"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663D-F0C2-4CDC-A1C1-6616957A88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9518B-5CC7-4E6D-9103-D6BD3E5053BE}" type="datetimeFigureOut">
              <a:rPr lang="en-US" smtClean="0"/>
              <a:pPr/>
              <a:t>10/21/2022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4663D-F0C2-4CDC-A1C1-6616957A88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y.ingram@mga.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barbara.burns@mg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christy.colvin@mga.edu" TargetMode="External"/><Relationship Id="rId2" Type="http://schemas.openxmlformats.org/officeDocument/2006/relationships/hyperlink" Target="http://www.mga.edu/campus-store/docs/Purchase_Requisition_Form.pdf"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tiffany.leslie@mga.edu" TargetMode="External"/><Relationship Id="rId2" Type="http://schemas.openxmlformats.org/officeDocument/2006/relationships/hyperlink" Target="http://https/www.mga.edu/procurement/docs/Dispute_Form.pdf" TargetMode="External"/><Relationship Id="rId1" Type="http://schemas.openxmlformats.org/officeDocument/2006/relationships/slideLayout" Target="../slideLayouts/slideLayout7.xml"/><Relationship Id="rId4" Type="http://schemas.openxmlformats.org/officeDocument/2006/relationships/hyperlink" Target="mailto:Christy.colvin@mga.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hyperlink" Target="mailto:Amy.ingram@mga.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mga.edu/procurement/documents.ph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doas.ga.gov/state-purchasing/law-administrative-rules-and-polic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doas.ga.gov/assets/State%20Purchasing/PCard%20Marketplace%20Documents/PCard_Policy.pdf" TargetMode="External"/><Relationship Id="rId4" Type="http://schemas.openxmlformats.org/officeDocument/2006/relationships/hyperlink" Target="http://doas.ga.go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barbara.burns@mga.edu" TargetMode="External"/><Relationship Id="rId4" Type="http://schemas.openxmlformats.org/officeDocument/2006/relationships/hyperlink" Target="mailto:tiffany.leslie@mga.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olutions.sciquest.com/apps/Router/Login?OrgName=Georg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0800" y="381000"/>
            <a:ext cx="4648200" cy="2438400"/>
          </a:xfrm>
          <a:prstGeom prst="rect">
            <a:avLst/>
          </a:prstGeom>
        </p:spPr>
      </p:pic>
      <p:sp>
        <p:nvSpPr>
          <p:cNvPr id="2" name="Title 1"/>
          <p:cNvSpPr>
            <a:spLocks noGrp="1"/>
          </p:cNvSpPr>
          <p:nvPr>
            <p:ph type="ctrTitle"/>
          </p:nvPr>
        </p:nvSpPr>
        <p:spPr>
          <a:xfrm>
            <a:off x="685800" y="2260943"/>
            <a:ext cx="7772400" cy="1371600"/>
          </a:xfrm>
        </p:spPr>
        <p:txBody>
          <a:bodyPr/>
          <a:lstStyle/>
          <a:p>
            <a:r>
              <a:rPr lang="en-US" dirty="0" smtClean="0">
                <a:latin typeface="Perpetua" pitchFamily="18" charset="0"/>
              </a:rPr>
              <a:t>P-Card Training FY23</a:t>
            </a:r>
            <a:endParaRPr lang="en-US" dirty="0">
              <a:latin typeface="Perpetua" pitchFamily="18" charset="0"/>
            </a:endParaRPr>
          </a:p>
        </p:txBody>
      </p:sp>
      <p:sp>
        <p:nvSpPr>
          <p:cNvPr id="3" name="Subtitle 2"/>
          <p:cNvSpPr>
            <a:spLocks noGrp="1"/>
          </p:cNvSpPr>
          <p:nvPr>
            <p:ph type="subTitle" idx="1"/>
          </p:nvPr>
        </p:nvSpPr>
        <p:spPr>
          <a:xfrm>
            <a:off x="1371600" y="3429000"/>
            <a:ext cx="6400800" cy="3048000"/>
          </a:xfrm>
        </p:spPr>
        <p:txBody>
          <a:bodyPr>
            <a:noAutofit/>
          </a:bodyPr>
          <a:lstStyle/>
          <a:p>
            <a:r>
              <a:rPr lang="en-US" sz="1200" dirty="0" smtClean="0"/>
              <a:t>Amy Ingram</a:t>
            </a:r>
          </a:p>
          <a:p>
            <a:r>
              <a:rPr lang="en-US" sz="1200" dirty="0" smtClean="0"/>
              <a:t>P-Card Administrator</a:t>
            </a:r>
          </a:p>
          <a:p>
            <a:r>
              <a:rPr lang="en-US" sz="1200" dirty="0" smtClean="0"/>
              <a:t>Phone 478-934-5024</a:t>
            </a:r>
          </a:p>
          <a:p>
            <a:r>
              <a:rPr lang="en-US" sz="1200" dirty="0" smtClean="0"/>
              <a:t>EMAIL: </a:t>
            </a:r>
            <a:r>
              <a:rPr lang="en-US" sz="1200" dirty="0" smtClean="0">
                <a:hlinkClick r:id="rId3"/>
              </a:rPr>
              <a:t>Amy.ingram@mga.edu</a:t>
            </a:r>
            <a:endParaRPr lang="en-US" sz="1200" dirty="0" smtClean="0"/>
          </a:p>
          <a:p>
            <a:endParaRPr lang="en-US" sz="1200" dirty="0" smtClean="0"/>
          </a:p>
          <a:p>
            <a:r>
              <a:rPr lang="en-US" sz="1200" dirty="0" smtClean="0"/>
              <a:t>Christy Colvin</a:t>
            </a:r>
            <a:endParaRPr lang="en-US" sz="1200" dirty="0"/>
          </a:p>
          <a:p>
            <a:r>
              <a:rPr lang="en-US" sz="1200" dirty="0" smtClean="0"/>
              <a:t>Director of Finance</a:t>
            </a:r>
            <a:endParaRPr lang="en-US" sz="1200" dirty="0"/>
          </a:p>
          <a:p>
            <a:r>
              <a:rPr lang="en-US" sz="1200" dirty="0" smtClean="0"/>
              <a:t>Phone 478-757-3602</a:t>
            </a:r>
            <a:endParaRPr lang="en-US" sz="1200" dirty="0"/>
          </a:p>
          <a:p>
            <a:r>
              <a:rPr lang="en-US" sz="1200" dirty="0" smtClean="0"/>
              <a:t>EMAIL</a:t>
            </a:r>
            <a:r>
              <a:rPr lang="en-US" sz="1200" dirty="0"/>
              <a:t>: </a:t>
            </a:r>
            <a:r>
              <a:rPr lang="en-US" sz="1200" u="sng" dirty="0" smtClean="0">
                <a:hlinkClick r:id="rId4"/>
              </a:rPr>
              <a:t>Christy.colvin@mga.edu</a:t>
            </a:r>
            <a:endParaRPr lang="en-US" sz="1200" u="sng" dirty="0" smtClean="0"/>
          </a:p>
          <a:p>
            <a:endParaRPr lang="en-US" sz="1200" u="sng" dirty="0"/>
          </a:p>
          <a:p>
            <a:r>
              <a:rPr lang="en-US" sz="1200" dirty="0"/>
              <a:t>FAX 478-471-2097</a:t>
            </a:r>
          </a:p>
          <a:p>
            <a:endParaRPr lang="en-US" sz="1200" dirty="0"/>
          </a:p>
          <a:p>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5791200" y="2283655"/>
            <a:ext cx="1143000" cy="152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 name="TextBox 4"/>
          <p:cNvSpPr txBox="1"/>
          <p:nvPr/>
        </p:nvSpPr>
        <p:spPr>
          <a:xfrm>
            <a:off x="6944751" y="2438400"/>
            <a:ext cx="1752600" cy="3416320"/>
          </a:xfrm>
          <a:prstGeom prst="rect">
            <a:avLst/>
          </a:prstGeom>
          <a:noFill/>
        </p:spPr>
        <p:txBody>
          <a:bodyPr wrap="square" rtlCol="0">
            <a:spAutoFit/>
          </a:bodyPr>
          <a:lstStyle/>
          <a:p>
            <a:r>
              <a:rPr lang="en-US" dirty="0" smtClean="0"/>
              <a:t>You can look up statewide contracts</a:t>
            </a:r>
          </a:p>
          <a:p>
            <a:endParaRPr lang="en-US" dirty="0"/>
          </a:p>
          <a:p>
            <a:endParaRPr lang="en-US" dirty="0" smtClean="0"/>
          </a:p>
          <a:p>
            <a:endParaRPr lang="en-US" dirty="0"/>
          </a:p>
          <a:p>
            <a:r>
              <a:rPr lang="en-US" dirty="0" smtClean="0"/>
              <a:t>If you leave the search box blank and just click ‘go’ all statewide contracts will display </a:t>
            </a:r>
            <a:endParaRPr lang="en-US" dirty="0"/>
          </a:p>
        </p:txBody>
      </p:sp>
      <p:cxnSp>
        <p:nvCxnSpPr>
          <p:cNvPr id="7" name="Straight Arrow Connector 6"/>
          <p:cNvCxnSpPr/>
          <p:nvPr/>
        </p:nvCxnSpPr>
        <p:spPr>
          <a:xfrm>
            <a:off x="2590800" y="1088483"/>
            <a:ext cx="1576699" cy="685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205712" y="265332"/>
            <a:ext cx="3429000" cy="646331"/>
          </a:xfrm>
          <a:prstGeom prst="rect">
            <a:avLst/>
          </a:prstGeom>
          <a:noFill/>
        </p:spPr>
        <p:txBody>
          <a:bodyPr wrap="square" rtlCol="0">
            <a:spAutoFit/>
          </a:bodyPr>
          <a:lstStyle/>
          <a:p>
            <a:r>
              <a:rPr lang="en-US" dirty="0" smtClean="0"/>
              <a:t>You can find contract items </a:t>
            </a:r>
          </a:p>
          <a:p>
            <a:r>
              <a:rPr lang="en-US" dirty="0" smtClean="0"/>
              <a:t>Look up by keyword</a:t>
            </a:r>
            <a:endParaRPr lang="en-US" dirty="0"/>
          </a:p>
        </p:txBody>
      </p:sp>
      <p:pic>
        <p:nvPicPr>
          <p:cNvPr id="9" name="Picture 8"/>
          <p:cNvPicPr/>
          <p:nvPr/>
        </p:nvPicPr>
        <p:blipFill>
          <a:blip r:embed="rId2"/>
          <a:stretch>
            <a:fillRect/>
          </a:stretch>
        </p:blipFill>
        <p:spPr>
          <a:xfrm>
            <a:off x="609600" y="1088483"/>
            <a:ext cx="6324600" cy="4626517"/>
          </a:xfrm>
          <a:prstGeom prst="rect">
            <a:avLst/>
          </a:prstGeom>
        </p:spPr>
      </p:pic>
    </p:spTree>
    <p:extLst>
      <p:ext uri="{BB962C8B-B14F-4D97-AF65-F5344CB8AC3E}">
        <p14:creationId xmlns:p14="http://schemas.microsoft.com/office/powerpoint/2010/main" val="82857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543800" cy="535531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If you research the product you would like to purchase </a:t>
            </a:r>
          </a:p>
          <a:p>
            <a:r>
              <a:rPr lang="en-US" dirty="0" smtClean="0"/>
              <a:t>and you find that you could obtain the same item from a source </a:t>
            </a:r>
          </a:p>
          <a:p>
            <a:r>
              <a:rPr lang="en-US" dirty="0" smtClean="0"/>
              <a:t>not on statewide contract at a lower cost or faster,</a:t>
            </a:r>
          </a:p>
          <a:p>
            <a:r>
              <a:rPr lang="en-US" dirty="0" smtClean="0"/>
              <a:t>but the contract is </a:t>
            </a:r>
            <a:r>
              <a:rPr lang="en-US" b="1" dirty="0" smtClean="0"/>
              <a:t>mandatory</a:t>
            </a:r>
          </a:p>
          <a:p>
            <a:r>
              <a:rPr lang="en-US" dirty="0" smtClean="0"/>
              <a:t>please contact me to process a </a:t>
            </a:r>
          </a:p>
          <a:p>
            <a:endParaRPr lang="en-US" dirty="0"/>
          </a:p>
          <a:p>
            <a:r>
              <a:rPr lang="en-US" b="1" dirty="0" smtClean="0"/>
              <a:t>Statewide Contract Waiver Request </a:t>
            </a:r>
          </a:p>
          <a:p>
            <a:endParaRPr lang="en-US" dirty="0" smtClean="0"/>
          </a:p>
          <a:p>
            <a:r>
              <a:rPr lang="en-US" dirty="0" smtClean="0"/>
              <a:t>before you make the purchase.</a:t>
            </a:r>
          </a:p>
          <a:p>
            <a:endParaRPr lang="en-US" dirty="0"/>
          </a:p>
          <a:p>
            <a:r>
              <a:rPr lang="en-US" dirty="0" smtClean="0"/>
              <a:t>I will submit the request to </a:t>
            </a:r>
          </a:p>
          <a:p>
            <a:r>
              <a:rPr lang="en-US" dirty="0" smtClean="0"/>
              <a:t>Process </a:t>
            </a:r>
            <a:r>
              <a:rPr lang="en-US" dirty="0"/>
              <a:t> </a:t>
            </a:r>
            <a:r>
              <a:rPr lang="en-US" dirty="0" smtClean="0"/>
              <a:t>Improvement and most </a:t>
            </a:r>
          </a:p>
          <a:p>
            <a:r>
              <a:rPr lang="en-US" dirty="0" smtClean="0"/>
              <a:t>of the time I receive an approval.</a:t>
            </a:r>
          </a:p>
          <a:p>
            <a:endParaRPr lang="en-US" dirty="0" smtClean="0"/>
          </a:p>
          <a:p>
            <a:r>
              <a:rPr lang="en-US" dirty="0" smtClean="0"/>
              <a:t>This process does require additional </a:t>
            </a:r>
          </a:p>
          <a:p>
            <a:r>
              <a:rPr lang="en-US" dirty="0" smtClean="0"/>
              <a:t>time and effort and may not always </a:t>
            </a:r>
          </a:p>
          <a:p>
            <a:r>
              <a:rPr lang="en-US" dirty="0" smtClean="0"/>
              <a:t>be feasible. Please contact </a:t>
            </a:r>
          </a:p>
          <a:p>
            <a:r>
              <a:rPr lang="en-US" dirty="0" smtClean="0"/>
              <a:t>Amy Ingram to discuss on individual</a:t>
            </a:r>
          </a:p>
          <a:p>
            <a:r>
              <a:rPr lang="en-US" dirty="0" smtClean="0"/>
              <a:t>case basis.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023902" y="1524000"/>
            <a:ext cx="3195030" cy="4517112"/>
          </a:xfrm>
          <a:prstGeom prst="rect">
            <a:avLst/>
          </a:prstGeom>
          <a:noFill/>
          <a:ln w="9525">
            <a:noFill/>
            <a:miter lim="800000"/>
            <a:headEnd/>
            <a:tailEnd/>
          </a:ln>
        </p:spPr>
      </p:pic>
      <p:cxnSp>
        <p:nvCxnSpPr>
          <p:cNvPr id="5" name="Straight Arrow Connector 4"/>
          <p:cNvCxnSpPr/>
          <p:nvPr/>
        </p:nvCxnSpPr>
        <p:spPr>
          <a:xfrm>
            <a:off x="4191000" y="2438400"/>
            <a:ext cx="381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8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3600" dirty="0" smtClean="0"/>
              <a:t>Allowable</a:t>
            </a:r>
            <a:r>
              <a:rPr lang="en-US" dirty="0" smtClean="0"/>
              <a:t> </a:t>
            </a:r>
            <a:r>
              <a:rPr lang="en-US" sz="3600" dirty="0" smtClean="0"/>
              <a:t>Purchases</a:t>
            </a:r>
            <a:endParaRPr lang="en-US" sz="36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en-US" sz="2200" dirty="0" smtClean="0"/>
              <a:t>Following State Purchasing Guidelines and Procedures:</a:t>
            </a:r>
          </a:p>
          <a:p>
            <a:pPr lvl="0"/>
            <a:r>
              <a:rPr lang="en-US" sz="2200" dirty="0" smtClean="0"/>
              <a:t>Supplies and materials </a:t>
            </a:r>
          </a:p>
          <a:p>
            <a:pPr lvl="0"/>
            <a:r>
              <a:rPr lang="en-US" sz="2200" dirty="0" smtClean="0"/>
              <a:t>Software</a:t>
            </a:r>
          </a:p>
          <a:p>
            <a:r>
              <a:rPr lang="en-US" sz="2200" dirty="0" smtClean="0"/>
              <a:t>Single Equipment Purchases under $2,999.99</a:t>
            </a:r>
          </a:p>
          <a:p>
            <a:r>
              <a:rPr lang="en-US" sz="2200" dirty="0" smtClean="0"/>
              <a:t>Subscriptions</a:t>
            </a:r>
          </a:p>
          <a:p>
            <a:r>
              <a:rPr lang="en-US" sz="2200" dirty="0" smtClean="0"/>
              <a:t>Memberships</a:t>
            </a:r>
          </a:p>
          <a:p>
            <a:pPr marL="0" lvl="0" indent="0">
              <a:buNone/>
            </a:pPr>
            <a:r>
              <a:rPr lang="en-US" sz="2200" dirty="0"/>
              <a:t>up to the cardholder’s approved Single Transaction Limit </a:t>
            </a:r>
            <a:r>
              <a:rPr lang="en-US" sz="2200" dirty="0" smtClean="0"/>
              <a:t>(including </a:t>
            </a:r>
            <a:r>
              <a:rPr lang="en-US" sz="2200" dirty="0"/>
              <a:t>shipping, handling, etc</a:t>
            </a:r>
            <a:r>
              <a:rPr lang="en-US" sz="2200" dirty="0" smtClean="0"/>
              <a:t>.)</a:t>
            </a:r>
          </a:p>
          <a:p>
            <a:pPr marL="0" lvl="0" indent="0">
              <a:buNone/>
            </a:pPr>
            <a:endParaRPr lang="en-US" sz="2200" dirty="0"/>
          </a:p>
          <a:p>
            <a:pPr marL="0" lvl="0" indent="0" algn="ctr">
              <a:buNone/>
            </a:pPr>
            <a:r>
              <a:rPr lang="en-US" sz="2200" b="1" dirty="0" smtClean="0">
                <a:solidFill>
                  <a:srgbClr val="FF0000"/>
                </a:solidFill>
              </a:rPr>
              <a:t>Do not split transactions between one or more cards or create multiple transactions with the same vendor to circumvent </a:t>
            </a:r>
          </a:p>
          <a:p>
            <a:pPr marL="0" lvl="0" indent="0" algn="ctr">
              <a:buNone/>
            </a:pPr>
            <a:r>
              <a:rPr lang="en-US" sz="2200" b="1" dirty="0" smtClean="0">
                <a:solidFill>
                  <a:srgbClr val="FF0000"/>
                </a:solidFill>
              </a:rPr>
              <a:t>the Single Transaction Limit!!! </a:t>
            </a:r>
            <a:endParaRPr lang="en-US" sz="2200" b="1" dirty="0">
              <a:solidFill>
                <a:srgbClr val="FF0000"/>
              </a:solidFill>
            </a:endParaRPr>
          </a:p>
          <a:p>
            <a:endParaRPr lang="en-US" dirty="0"/>
          </a:p>
        </p:txBody>
      </p:sp>
    </p:spTree>
    <p:extLst>
      <p:ext uri="{BB962C8B-B14F-4D97-AF65-F5344CB8AC3E}">
        <p14:creationId xmlns:p14="http://schemas.microsoft.com/office/powerpoint/2010/main" val="392778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600" dirty="0" smtClean="0"/>
              <a:t>Prohibited Purchases </a:t>
            </a:r>
            <a:endParaRPr lang="en-US" sz="3600" dirty="0"/>
          </a:p>
        </p:txBody>
      </p:sp>
      <p:sp>
        <p:nvSpPr>
          <p:cNvPr id="3" name="Rectangle 2"/>
          <p:cNvSpPr/>
          <p:nvPr/>
        </p:nvSpPr>
        <p:spPr>
          <a:xfrm>
            <a:off x="762000" y="1295400"/>
            <a:ext cx="7848600" cy="1754326"/>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lvl="0"/>
            <a:r>
              <a:rPr lang="en-US" dirty="0" smtClean="0"/>
              <a:t>NO PETROLEUM</a:t>
            </a:r>
          </a:p>
          <a:p>
            <a:pPr lvl="0"/>
            <a:endParaRPr lang="en-US" dirty="0" smtClean="0"/>
          </a:p>
          <a:p>
            <a:pPr lvl="0"/>
            <a:r>
              <a:rPr lang="en-US" dirty="0" smtClean="0"/>
              <a:t>NO PERSONAL PURCHASES</a:t>
            </a:r>
          </a:p>
          <a:p>
            <a:pPr lvl="0"/>
            <a:endParaRPr lang="en-US" dirty="0" smtClean="0"/>
          </a:p>
          <a:p>
            <a:pPr lvl="0" algn="ctr"/>
            <a:r>
              <a:rPr lang="en-US" dirty="0" smtClean="0"/>
              <a:t>(There is a Merchant Category Code [MCC] restriction on all College Purchasing Cards that specifically restrict the purchase of cash advances).</a:t>
            </a:r>
            <a:endParaRPr lang="en-US" dirty="0"/>
          </a:p>
        </p:txBody>
      </p:sp>
      <p:grpSp>
        <p:nvGrpSpPr>
          <p:cNvPr id="6" name="Group 5"/>
          <p:cNvGrpSpPr/>
          <p:nvPr/>
        </p:nvGrpSpPr>
        <p:grpSpPr>
          <a:xfrm>
            <a:off x="1447800" y="4404594"/>
            <a:ext cx="2362201" cy="1485900"/>
            <a:chOff x="2971799" y="4028964"/>
            <a:chExt cx="2667001" cy="1905000"/>
          </a:xfrm>
        </p:grpSpPr>
        <p:pic>
          <p:nvPicPr>
            <p:cNvPr id="2050" name="Picture 2" descr="C:\Documents and Settings\barbara.burns\Local Settings\Temporary Internet Files\Content.IE5\EP0QY7PB\MC900197508[1].wmf"/>
            <p:cNvPicPr>
              <a:picLocks noChangeAspect="1" noChangeArrowheads="1"/>
            </p:cNvPicPr>
            <p:nvPr/>
          </p:nvPicPr>
          <p:blipFill>
            <a:blip r:embed="rId2" cstate="print"/>
            <a:srcRect/>
            <a:stretch>
              <a:fillRect/>
            </a:stretch>
          </p:blipFill>
          <p:spPr bwMode="auto">
            <a:xfrm>
              <a:off x="3042719" y="4038600"/>
              <a:ext cx="2596081" cy="1885728"/>
            </a:xfrm>
            <a:prstGeom prst="rect">
              <a:avLst/>
            </a:prstGeom>
          </p:spPr>
          <p:style>
            <a:lnRef idx="2">
              <a:schemeClr val="accent4"/>
            </a:lnRef>
            <a:fillRef idx="1">
              <a:schemeClr val="lt1"/>
            </a:fillRef>
            <a:effectRef idx="0">
              <a:schemeClr val="accent4"/>
            </a:effectRef>
            <a:fontRef idx="minor">
              <a:schemeClr val="dk1"/>
            </a:fontRef>
          </p:style>
        </p:pic>
        <p:cxnSp>
          <p:nvCxnSpPr>
            <p:cNvPr id="11" name="Straight Connector 10"/>
            <p:cNvCxnSpPr/>
            <p:nvPr/>
          </p:nvCxnSpPr>
          <p:spPr>
            <a:xfrm>
              <a:off x="2971799" y="4090765"/>
              <a:ext cx="1828800" cy="1752600"/>
            </a:xfrm>
            <a:prstGeom prst="line">
              <a:avLst/>
            </a:prstGeom>
            <a:ln/>
          </p:spPr>
          <p:style>
            <a:lnRef idx="2">
              <a:schemeClr val="accent4"/>
            </a:lnRef>
            <a:fillRef idx="1">
              <a:schemeClr val="lt1"/>
            </a:fillRef>
            <a:effectRef idx="0">
              <a:schemeClr val="accent4"/>
            </a:effectRef>
            <a:fontRef idx="minor">
              <a:schemeClr val="dk1"/>
            </a:fontRef>
          </p:style>
        </p:cxnSp>
        <p:cxnSp>
          <p:nvCxnSpPr>
            <p:cNvPr id="17" name="Straight Connector 16"/>
            <p:cNvCxnSpPr/>
            <p:nvPr/>
          </p:nvCxnSpPr>
          <p:spPr>
            <a:xfrm rot="10800000" flipV="1">
              <a:off x="3042719" y="4028964"/>
              <a:ext cx="1981200" cy="1905000"/>
            </a:xfrm>
            <a:prstGeom prst="line">
              <a:avLst/>
            </a:prstGeom>
            <a:ln/>
          </p:spPr>
          <p:style>
            <a:lnRef idx="2">
              <a:schemeClr val="accent4"/>
            </a:lnRef>
            <a:fillRef idx="1">
              <a:schemeClr val="lt1"/>
            </a:fillRef>
            <a:effectRef idx="0">
              <a:schemeClr val="accent4"/>
            </a:effectRef>
            <a:fontRef idx="minor">
              <a:schemeClr val="dk1"/>
            </a:fontRef>
          </p:style>
        </p:cxnSp>
      </p:grpSp>
      <p:grpSp>
        <p:nvGrpSpPr>
          <p:cNvPr id="12" name="Group 11"/>
          <p:cNvGrpSpPr/>
          <p:nvPr/>
        </p:nvGrpSpPr>
        <p:grpSpPr>
          <a:xfrm>
            <a:off x="4953000" y="4191000"/>
            <a:ext cx="2282854" cy="2060905"/>
            <a:chOff x="5761008" y="3962400"/>
            <a:chExt cx="2282854" cy="2286000"/>
          </a:xfrm>
        </p:grpSpPr>
        <p:pic>
          <p:nvPicPr>
            <p:cNvPr id="1027" name="Picture 3" descr="C:\Documents and Settings\christy.colvin\Local Settings\Temporary Internet Files\Content.IE5\9WXMKVRF\MC9002371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008" y="4187495"/>
              <a:ext cx="2101913" cy="1760899"/>
            </a:xfrm>
            <a:prstGeom prst="rect">
              <a:avLst/>
            </a:prstGeom>
            <a:extLst/>
          </p:spPr>
          <p:style>
            <a:lnRef idx="2">
              <a:schemeClr val="accent4"/>
            </a:lnRef>
            <a:fillRef idx="1">
              <a:schemeClr val="lt1"/>
            </a:fillRef>
            <a:effectRef idx="0">
              <a:schemeClr val="accent4"/>
            </a:effectRef>
            <a:fontRef idx="minor">
              <a:schemeClr val="dk1"/>
            </a:fontRef>
          </p:style>
        </p:pic>
        <p:cxnSp>
          <p:nvCxnSpPr>
            <p:cNvPr id="13" name="Straight Connector 12"/>
            <p:cNvCxnSpPr/>
            <p:nvPr/>
          </p:nvCxnSpPr>
          <p:spPr>
            <a:xfrm>
              <a:off x="5910262" y="4114800"/>
              <a:ext cx="2133600" cy="1981200"/>
            </a:xfrm>
            <a:prstGeom prst="line">
              <a:avLst/>
            </a:prstGeom>
            <a:ln/>
          </p:spPr>
          <p:style>
            <a:lnRef idx="2">
              <a:schemeClr val="accent4"/>
            </a:lnRef>
            <a:fillRef idx="1">
              <a:schemeClr val="lt1"/>
            </a:fillRef>
            <a:effectRef idx="0">
              <a:schemeClr val="accent4"/>
            </a:effectRef>
            <a:fontRef idx="minor">
              <a:schemeClr val="dk1"/>
            </a:fontRef>
          </p:style>
        </p:cxnSp>
        <p:cxnSp>
          <p:nvCxnSpPr>
            <p:cNvPr id="19" name="Straight Connector 18"/>
            <p:cNvCxnSpPr/>
            <p:nvPr/>
          </p:nvCxnSpPr>
          <p:spPr>
            <a:xfrm flipH="1">
              <a:off x="5886450" y="3962400"/>
              <a:ext cx="1905000" cy="2286000"/>
            </a:xfrm>
            <a:prstGeom prst="line">
              <a:avLst/>
            </a:prstGeom>
            <a:ln/>
          </p:spPr>
          <p:style>
            <a:lnRef idx="2">
              <a:schemeClr val="accent4"/>
            </a:lnRef>
            <a:fillRef idx="1">
              <a:schemeClr val="lt1"/>
            </a:fillRef>
            <a:effectRef idx="0">
              <a:schemeClr val="accent4"/>
            </a:effectRef>
            <a:fontRef idx="minor">
              <a:schemeClr val="dk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600" dirty="0" smtClean="0"/>
              <a:t>Purchasing within the School</a:t>
            </a:r>
            <a:endParaRPr lang="en-US" sz="3600" dirty="0"/>
          </a:p>
        </p:txBody>
      </p:sp>
      <p:sp>
        <p:nvSpPr>
          <p:cNvPr id="3" name="TextBox 2"/>
          <p:cNvSpPr txBox="1"/>
          <p:nvPr/>
        </p:nvSpPr>
        <p:spPr>
          <a:xfrm>
            <a:off x="419100" y="1143000"/>
            <a:ext cx="8305800" cy="36933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Do not use your p-card to make purchases at the Bookstores, Cafeteria, or Conference Center.</a:t>
            </a:r>
          </a:p>
          <a:p>
            <a:endParaRPr lang="en-US" dirty="0"/>
          </a:p>
          <a:p>
            <a:r>
              <a:rPr lang="en-US" dirty="0" smtClean="0"/>
              <a:t>To make purchases at the Bookstore please fill out the requisition form for internal </a:t>
            </a:r>
            <a:r>
              <a:rPr lang="en-US" dirty="0"/>
              <a:t>purchases. </a:t>
            </a:r>
            <a:r>
              <a:rPr lang="en-US" dirty="0">
                <a:hlinkClick r:id="rId2"/>
              </a:rPr>
              <a:t>http://</a:t>
            </a:r>
            <a:r>
              <a:rPr lang="en-US" dirty="0" smtClean="0">
                <a:hlinkClick r:id="rId2"/>
              </a:rPr>
              <a:t>www.mga.edu/campus-store/docs/Purchase_Requisition_Form.pdf</a:t>
            </a:r>
            <a:endParaRPr lang="en-US" dirty="0" smtClean="0"/>
          </a:p>
          <a:p>
            <a:endParaRPr lang="en-US" dirty="0"/>
          </a:p>
          <a:p>
            <a:r>
              <a:rPr lang="en-US" dirty="0" smtClean="0"/>
              <a:t>To make purchases at the cafeteria or with catering, complete the catering request and enter a requisition into </a:t>
            </a:r>
            <a:r>
              <a:rPr lang="en-US" dirty="0" err="1" smtClean="0"/>
              <a:t>ePro</a:t>
            </a:r>
            <a:r>
              <a:rPr lang="en-US" dirty="0" smtClean="0"/>
              <a:t>.</a:t>
            </a:r>
          </a:p>
          <a:p>
            <a:endParaRPr lang="en-US" dirty="0"/>
          </a:p>
          <a:p>
            <a:r>
              <a:rPr lang="en-US" dirty="0" smtClean="0"/>
              <a:t>To make purchases with the Conference Center send the completed registration form to Accounting Services and they will journal the charge.</a:t>
            </a:r>
          </a:p>
          <a:p>
            <a:r>
              <a:rPr lang="en-US" dirty="0" smtClean="0"/>
              <a:t>Please send completed registration forms with department chart-field information to </a:t>
            </a:r>
            <a:r>
              <a:rPr lang="en-US" dirty="0" smtClean="0">
                <a:hlinkClick r:id="rId3"/>
              </a:rPr>
              <a:t>christy.colvin@mga.edu</a:t>
            </a:r>
            <a:r>
              <a:rPr lang="en-US" dirty="0" smtClean="0"/>
              <a:t>.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216140" y="5410200"/>
            <a:ext cx="1524000" cy="1143000"/>
          </a:xfrm>
          <a:prstGeom prst="rect">
            <a:avLst/>
          </a:prstGeom>
          <a:noFill/>
          <a:ln>
            <a:noFill/>
          </a:ln>
        </p:spPr>
      </p:pic>
    </p:spTree>
    <p:extLst>
      <p:ext uri="{BB962C8B-B14F-4D97-AF65-F5344CB8AC3E}">
        <p14:creationId xmlns:p14="http://schemas.microsoft.com/office/powerpoint/2010/main" val="25288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t>Chip &amp; PIN</a:t>
            </a:r>
            <a:endParaRPr lang="en-US" sz="3600" dirty="0"/>
          </a:p>
        </p:txBody>
      </p:sp>
      <p:sp>
        <p:nvSpPr>
          <p:cNvPr id="3" name="TextBox 2"/>
          <p:cNvSpPr txBox="1"/>
          <p:nvPr/>
        </p:nvSpPr>
        <p:spPr>
          <a:xfrm>
            <a:off x="457200" y="1219200"/>
            <a:ext cx="8229600" cy="415498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smtClean="0"/>
              <a:t>How does a chip credit card work?</a:t>
            </a:r>
          </a:p>
          <a:p>
            <a:pPr marL="285750" indent="-285750">
              <a:buFont typeface="Arial" panose="020B0604020202020204" pitchFamily="34" charset="0"/>
              <a:buChar char="•"/>
            </a:pPr>
            <a:r>
              <a:rPr lang="en-US" sz="1400" dirty="0" smtClean="0"/>
              <a:t>It's </a:t>
            </a:r>
            <a:r>
              <a:rPr lang="en-US" sz="1400" dirty="0"/>
              <a:t>easy. If the retailer has a chip-enabled terminal, simply insert your chip </a:t>
            </a:r>
            <a:r>
              <a:rPr lang="en-US" sz="1400" dirty="0" smtClean="0"/>
              <a:t>card </a:t>
            </a:r>
            <a:r>
              <a:rPr lang="en-US" sz="1400" dirty="0"/>
              <a:t>face up in the </a:t>
            </a:r>
            <a:r>
              <a:rPr lang="en-US" sz="1400" dirty="0" smtClean="0"/>
              <a:t>terminal</a:t>
            </a:r>
            <a:r>
              <a:rPr lang="en-US" sz="1400" dirty="0"/>
              <a:t>. The chip card will remain in the terminal while </a:t>
            </a:r>
            <a:r>
              <a:rPr lang="en-US" sz="1400" dirty="0" smtClean="0"/>
              <a:t>the </a:t>
            </a:r>
            <a:r>
              <a:rPr lang="en-US" sz="1400" dirty="0"/>
              <a:t>transaction is processed. To authorize </a:t>
            </a:r>
            <a:r>
              <a:rPr lang="en-US" sz="1400" dirty="0" smtClean="0"/>
              <a:t>	your </a:t>
            </a:r>
            <a:r>
              <a:rPr lang="en-US" sz="1400" dirty="0"/>
              <a:t>transaction, just follow the </a:t>
            </a:r>
            <a:r>
              <a:rPr lang="en-US" sz="1400" dirty="0" smtClean="0"/>
              <a:t>prompts </a:t>
            </a:r>
            <a:r>
              <a:rPr lang="en-US" sz="1400" dirty="0"/>
              <a:t>on the terminal as you do today.</a:t>
            </a:r>
          </a:p>
          <a:p>
            <a:pPr marL="285750" indent="-285750">
              <a:buFont typeface="Arial" panose="020B0604020202020204" pitchFamily="34" charset="0"/>
              <a:buChar char="•"/>
            </a:pPr>
            <a:r>
              <a:rPr lang="en-US" sz="1400" dirty="0" smtClean="0"/>
              <a:t>You'll </a:t>
            </a:r>
            <a:r>
              <a:rPr lang="en-US" sz="1400" dirty="0"/>
              <a:t>be prompted for a signature to complete the </a:t>
            </a:r>
            <a:r>
              <a:rPr lang="en-US" sz="1400" dirty="0" smtClean="0"/>
              <a:t>purchase, </a:t>
            </a:r>
            <a:r>
              <a:rPr lang="en-US" sz="1400" dirty="0"/>
              <a:t>you may be </a:t>
            </a:r>
            <a:r>
              <a:rPr lang="en-US" sz="1400" dirty="0" smtClean="0"/>
              <a:t>asked </a:t>
            </a:r>
            <a:r>
              <a:rPr lang="en-US" sz="1400" dirty="0"/>
              <a:t>to provide a </a:t>
            </a:r>
            <a:r>
              <a:rPr lang="en-US" sz="1400" dirty="0" smtClean="0"/>
              <a:t>PIN</a:t>
            </a:r>
            <a:r>
              <a:rPr lang="en-US" sz="1400" dirty="0"/>
              <a:t>. Should this occur, just enter the credit card PIN </a:t>
            </a:r>
            <a:r>
              <a:rPr lang="en-US" sz="1400" dirty="0" smtClean="0"/>
              <a:t>assigned </a:t>
            </a:r>
            <a:r>
              <a:rPr lang="en-US" sz="1400" dirty="0"/>
              <a:t>to your card. Your card is available to </a:t>
            </a:r>
            <a:r>
              <a:rPr lang="en-US" sz="1400" dirty="0" smtClean="0"/>
              <a:t>be </a:t>
            </a:r>
            <a:r>
              <a:rPr lang="en-US" sz="1400" dirty="0"/>
              <a:t>removed from the </a:t>
            </a:r>
            <a:r>
              <a:rPr lang="en-US" sz="1400" dirty="0" smtClean="0"/>
              <a:t>terminal </a:t>
            </a:r>
            <a:r>
              <a:rPr lang="en-US" sz="1400" dirty="0"/>
              <a:t>once the transaction is completed.</a:t>
            </a:r>
          </a:p>
          <a:p>
            <a:pPr marL="285750" indent="-285750">
              <a:buFont typeface="Arial" panose="020B0604020202020204" pitchFamily="34" charset="0"/>
              <a:buChar char="•"/>
            </a:pPr>
            <a:r>
              <a:rPr lang="en-US" sz="1400" dirty="0" smtClean="0"/>
              <a:t>If </a:t>
            </a:r>
            <a:r>
              <a:rPr lang="en-US" sz="1400" dirty="0"/>
              <a:t>the retailer is not equipped to read the chip card, just swipe as you do </a:t>
            </a:r>
            <a:r>
              <a:rPr lang="en-US" sz="1400" dirty="0" smtClean="0"/>
              <a:t>today</a:t>
            </a:r>
            <a:r>
              <a:rPr lang="en-US" dirty="0"/>
              <a:t>. </a:t>
            </a:r>
            <a:r>
              <a:rPr lang="en-US" sz="1400" dirty="0"/>
              <a:t>For transactions </a:t>
            </a:r>
            <a:r>
              <a:rPr lang="en-US" sz="1400" dirty="0" smtClean="0"/>
              <a:t>made </a:t>
            </a:r>
            <a:r>
              <a:rPr lang="en-US" sz="1400" dirty="0"/>
              <a:t>over the phone or online, nothing </a:t>
            </a:r>
            <a:r>
              <a:rPr lang="en-US" sz="1400" dirty="0" smtClean="0"/>
              <a:t>changes.</a:t>
            </a:r>
          </a:p>
          <a:p>
            <a:r>
              <a:rPr lang="en-US" sz="1400" b="1" dirty="0" smtClean="0"/>
              <a:t>What is Chip &amp; PIN? </a:t>
            </a:r>
            <a:endParaRPr lang="en-US" sz="1400" b="1" dirty="0"/>
          </a:p>
          <a:p>
            <a:pPr marL="285750" indent="-285750">
              <a:buFont typeface="Arial" panose="020B0604020202020204" pitchFamily="34" charset="0"/>
              <a:buChar char="•"/>
            </a:pPr>
            <a:r>
              <a:rPr lang="en-US" sz="1400" dirty="0" smtClean="0"/>
              <a:t>The </a:t>
            </a:r>
            <a:r>
              <a:rPr lang="en-US" sz="1400" dirty="0"/>
              <a:t>term "PIN" </a:t>
            </a:r>
            <a:r>
              <a:rPr lang="en-US" sz="1400" dirty="0" smtClean="0"/>
              <a:t>simply </a:t>
            </a:r>
            <a:r>
              <a:rPr lang="en-US" sz="1400" dirty="0"/>
              <a:t>refers to how you will authorize the transaction – by entering a </a:t>
            </a:r>
            <a:r>
              <a:rPr lang="en-US" sz="1400" dirty="0" smtClean="0"/>
              <a:t>PIN. </a:t>
            </a:r>
            <a:r>
              <a:rPr lang="en-US" sz="1400" dirty="0"/>
              <a:t>When using your Bank of America chip credit card, you'll be prompted for a </a:t>
            </a:r>
            <a:r>
              <a:rPr lang="en-US" sz="1400" dirty="0" smtClean="0"/>
              <a:t>PIN </a:t>
            </a:r>
            <a:r>
              <a:rPr lang="en-US" sz="1400" dirty="0"/>
              <a:t>to complete the transaction. </a:t>
            </a:r>
            <a:r>
              <a:rPr lang="en-US" sz="1400" dirty="0" smtClean="0"/>
              <a:t>Should </a:t>
            </a:r>
            <a:r>
              <a:rPr lang="en-US" sz="1400" dirty="0"/>
              <a:t>this occur, just enter the credit card PIN assigned to your card.</a:t>
            </a:r>
          </a:p>
          <a:p>
            <a:pPr marL="285750" indent="-285750">
              <a:buFont typeface="Arial" panose="020B0604020202020204" pitchFamily="34" charset="0"/>
              <a:buChar char="•"/>
            </a:pPr>
            <a:r>
              <a:rPr lang="en-US" sz="1400" dirty="0" smtClean="0"/>
              <a:t>The </a:t>
            </a:r>
            <a:r>
              <a:rPr lang="en-US" sz="1400" dirty="0"/>
              <a:t>enhanced security against counterfeiting is contained within the chip itself. The chip makes the transaction more secure by encrypting information when completing a transaction at a chip-enabled terminal. As a result</a:t>
            </a:r>
            <a:r>
              <a:rPr lang="en-US" sz="1400" dirty="0" smtClean="0"/>
              <a:t>, </a:t>
            </a:r>
            <a:r>
              <a:rPr lang="en-US" sz="1400" dirty="0"/>
              <a:t>Chip &amp; PIN </a:t>
            </a:r>
            <a:r>
              <a:rPr lang="en-US" sz="1400" dirty="0" smtClean="0"/>
              <a:t>transactions </a:t>
            </a:r>
            <a:r>
              <a:rPr lang="en-US" sz="1400" dirty="0"/>
              <a:t>offer enhanced security against counterfeiting.</a:t>
            </a:r>
          </a:p>
          <a:p>
            <a:endParaRPr lang="en-US" dirty="0"/>
          </a:p>
          <a:p>
            <a:endParaRPr lang="en-US" dirty="0" smtClean="0"/>
          </a:p>
        </p:txBody>
      </p:sp>
      <p:pic>
        <p:nvPicPr>
          <p:cNvPr id="5" name="Picture 6" descr="http://www.gochipcard.com/img/card-ha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9" y="4876800"/>
            <a:ext cx="3429001" cy="1804988"/>
          </a:xfrm>
          <a:prstGeom prst="rect">
            <a:avLst/>
          </a:prstGeom>
          <a:ln w="38100"/>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1435588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1371600"/>
            <a:ext cx="8381999" cy="3970318"/>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lvl="0" algn="ctr" fontAlgn="base">
              <a:spcBef>
                <a:spcPct val="0"/>
              </a:spcBef>
              <a:spcAft>
                <a:spcPct val="0"/>
              </a:spcAft>
            </a:pPr>
            <a:endParaRPr lang="en-US" b="1" dirty="0" smtClean="0">
              <a:latin typeface="Arial" pitchFamily="34" charset="0"/>
              <a:ea typeface="Times New Roman" pitchFamily="18" charset="0"/>
            </a:endParaRPr>
          </a:p>
          <a:p>
            <a:pPr lvl="0" eaLnBrk="0" fontAlgn="base" hangingPunct="0">
              <a:spcBef>
                <a:spcPct val="0"/>
              </a:spcBef>
              <a:spcAft>
                <a:spcPct val="0"/>
              </a:spcAft>
            </a:pPr>
            <a:r>
              <a:rPr lang="en-US" dirty="0" smtClean="0">
                <a:ea typeface="Times New Roman" pitchFamily="18" charset="0"/>
              </a:rPr>
              <a:t>When a cardholder discovers that an incorrect amount has been charged for goods received, or a questionable purchase or transaction appears on a cardholder’s memo statement, the cardholder must immediately seek to resolve the problem with the vendor.  </a:t>
            </a:r>
          </a:p>
          <a:p>
            <a:pPr lvl="0" eaLnBrk="0" fontAlgn="base" hangingPunct="0">
              <a:spcBef>
                <a:spcPct val="0"/>
              </a:spcBef>
              <a:spcAft>
                <a:spcPct val="0"/>
              </a:spcAft>
            </a:pPr>
            <a:endParaRPr lang="en-US" dirty="0" smtClean="0">
              <a:ea typeface="Times New Roman" pitchFamily="18" charset="0"/>
            </a:endParaRPr>
          </a:p>
          <a:p>
            <a:pPr lvl="0" eaLnBrk="0" fontAlgn="base" hangingPunct="0">
              <a:spcBef>
                <a:spcPct val="0"/>
              </a:spcBef>
              <a:spcAft>
                <a:spcPct val="0"/>
              </a:spcAft>
            </a:pPr>
            <a:r>
              <a:rPr lang="en-US" dirty="0" smtClean="0">
                <a:ea typeface="Times New Roman" pitchFamily="18" charset="0"/>
              </a:rPr>
              <a:t>If no resolution can be made, the cardholder can dispute the transaction online in the Works software application within 60 days.  The cardholder can find instructions in the Program Manual under “Disputing a Transaction.”  Link to </a:t>
            </a:r>
            <a:r>
              <a:rPr lang="en-US" dirty="0">
                <a:ea typeface="Times New Roman" pitchFamily="18" charset="0"/>
              </a:rPr>
              <a:t>d</a:t>
            </a:r>
            <a:r>
              <a:rPr lang="en-US" dirty="0" smtClean="0">
                <a:ea typeface="Times New Roman" pitchFamily="18" charset="0"/>
              </a:rPr>
              <a:t>ispute form: </a:t>
            </a:r>
            <a:r>
              <a:rPr lang="en-US" dirty="0" smtClean="0">
                <a:ea typeface="Times New Roman" pitchFamily="18" charset="0"/>
                <a:hlinkClick r:id="rId2"/>
              </a:rPr>
              <a:t>https</a:t>
            </a:r>
            <a:r>
              <a:rPr lang="en-US" dirty="0">
                <a:ea typeface="Times New Roman" pitchFamily="18" charset="0"/>
                <a:hlinkClick r:id="rId2"/>
              </a:rPr>
              <a:t>://</a:t>
            </a:r>
            <a:r>
              <a:rPr lang="en-US" dirty="0" smtClean="0">
                <a:ea typeface="Times New Roman" pitchFamily="18" charset="0"/>
                <a:hlinkClick r:id="rId2"/>
              </a:rPr>
              <a:t>www.mga.edu/procurement/docs/Dispute_Form.pdf</a:t>
            </a:r>
            <a:endParaRPr lang="en-US" dirty="0" smtClean="0">
              <a:ea typeface="Times New Roman" pitchFamily="18" charset="0"/>
            </a:endParaRPr>
          </a:p>
          <a:p>
            <a:pPr lvl="0" eaLnBrk="0" fontAlgn="base" hangingPunct="0">
              <a:spcBef>
                <a:spcPct val="0"/>
              </a:spcBef>
              <a:spcAft>
                <a:spcPct val="0"/>
              </a:spcAft>
            </a:pPr>
            <a:endParaRPr lang="en-US" dirty="0">
              <a:ea typeface="Times New Roman" pitchFamily="18" charset="0"/>
            </a:endParaRPr>
          </a:p>
          <a:p>
            <a:pPr lvl="0" eaLnBrk="0" fontAlgn="base" hangingPunct="0">
              <a:spcBef>
                <a:spcPct val="0"/>
              </a:spcBef>
              <a:spcAft>
                <a:spcPct val="0"/>
              </a:spcAft>
            </a:pPr>
            <a:r>
              <a:rPr lang="en-US" dirty="0" smtClean="0">
                <a:ea typeface="Times New Roman" pitchFamily="18" charset="0"/>
              </a:rPr>
              <a:t>If cardholder experiences any problems with the procedure, they can contact the Purchasing Card Administrator/Coordinator for assistance:  </a:t>
            </a:r>
          </a:p>
          <a:p>
            <a:pPr lvl="0" eaLnBrk="0" fontAlgn="base" hangingPunct="0">
              <a:spcBef>
                <a:spcPct val="0"/>
              </a:spcBef>
              <a:spcAft>
                <a:spcPct val="0"/>
              </a:spcAft>
            </a:pPr>
            <a:r>
              <a:rPr lang="en-US" dirty="0" smtClean="0">
                <a:ea typeface="Times New Roman" pitchFamily="18" charset="0"/>
              </a:rPr>
              <a:t>478-934-5024 </a:t>
            </a:r>
            <a:r>
              <a:rPr lang="en-US" dirty="0" smtClean="0">
                <a:ea typeface="Times New Roman" pitchFamily="18" charset="0"/>
                <a:hlinkClick r:id="rId3"/>
              </a:rPr>
              <a:t>Amy.ingram@mga.edu</a:t>
            </a:r>
            <a:r>
              <a:rPr lang="en-US" dirty="0" smtClean="0">
                <a:ea typeface="Times New Roman" pitchFamily="18" charset="0"/>
              </a:rPr>
              <a:t> </a:t>
            </a:r>
            <a:r>
              <a:rPr lang="en-US" dirty="0">
                <a:ea typeface="Times New Roman" pitchFamily="18" charset="0"/>
              </a:rPr>
              <a:t>or </a:t>
            </a:r>
            <a:r>
              <a:rPr lang="en-US" dirty="0" smtClean="0">
                <a:ea typeface="Times New Roman" pitchFamily="18" charset="0"/>
              </a:rPr>
              <a:t>478-757-3602 </a:t>
            </a:r>
            <a:r>
              <a:rPr lang="en-US" dirty="0" smtClean="0">
                <a:ea typeface="Times New Roman" pitchFamily="18" charset="0"/>
                <a:hlinkClick r:id="rId4"/>
              </a:rPr>
              <a:t>Christy.colvin@mga.edu</a:t>
            </a:r>
            <a:r>
              <a:rPr lang="en-US" dirty="0">
                <a:ea typeface="Times New Roman" pitchFamily="18" charset="0"/>
              </a:rPr>
              <a:t>.</a:t>
            </a:r>
            <a:endParaRPr lang="en-US" dirty="0" smtClean="0">
              <a:ea typeface="Times New Roman" pitchFamily="18" charset="0"/>
            </a:endParaRPr>
          </a:p>
        </p:txBody>
      </p:sp>
      <p:sp>
        <p:nvSpPr>
          <p:cNvPr id="3" name="TextBox 2"/>
          <p:cNvSpPr txBox="1"/>
          <p:nvPr/>
        </p:nvSpPr>
        <p:spPr>
          <a:xfrm>
            <a:off x="304801" y="562149"/>
            <a:ext cx="83820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ctr" fontAlgn="base">
              <a:spcBef>
                <a:spcPct val="0"/>
              </a:spcBef>
              <a:spcAft>
                <a:spcPct val="0"/>
              </a:spcAft>
            </a:pPr>
            <a:r>
              <a:rPr lang="en-US" sz="3600" dirty="0" smtClean="0">
                <a:latin typeface="+mj-lt"/>
                <a:ea typeface="Times New Roman" pitchFamily="18" charset="0"/>
              </a:rPr>
              <a:t>Disputing a Transaction</a:t>
            </a:r>
            <a:endParaRPr lang="en-US" sz="3600" dirty="0">
              <a:ea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825"/>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dirty="0" smtClean="0"/>
              <a:t>Emergency Purchases</a:t>
            </a:r>
            <a:endParaRPr lang="en-US" sz="3600" dirty="0"/>
          </a:p>
        </p:txBody>
      </p:sp>
      <p:sp>
        <p:nvSpPr>
          <p:cNvPr id="3" name="Content Placeholder 2"/>
          <p:cNvSpPr>
            <a:spLocks noGrp="1"/>
          </p:cNvSpPr>
          <p:nvPr>
            <p:ph idx="1"/>
          </p:nvPr>
        </p:nvSpPr>
        <p:spPr>
          <a:xfrm>
            <a:off x="457200" y="1371478"/>
            <a:ext cx="8229600" cy="4525963"/>
          </a:xfrm>
          <a:ln w="38100"/>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dirty="0" smtClean="0"/>
              <a:t>An emergency situation exists in cases where the welfare of the general public is at stake e.g. extreme weather conditions, or official declared emergencies</a:t>
            </a:r>
          </a:p>
          <a:p>
            <a:pPr marL="0" indent="0">
              <a:buNone/>
            </a:pPr>
            <a:endParaRPr lang="en-US" dirty="0"/>
          </a:p>
        </p:txBody>
      </p:sp>
      <p:pic>
        <p:nvPicPr>
          <p:cNvPr id="1026" name="Picture 2" descr="C:\Documents and Settings\barbara.burns\Local Settings\Temporary Internet Files\Content.IE5\CAX6R9XB\MC9003111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14800"/>
            <a:ext cx="1837030" cy="16614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barbara.burns\Local Settings\Temporary Internet Files\Content.IE5\394V8045\MC900104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810000"/>
            <a:ext cx="1817827" cy="1811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barbara.burns\Local Settings\Temporary Internet Files\Content.IE5\PNW8UFV6\MC9000533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787422"/>
            <a:ext cx="1442009" cy="2028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barbara.burns\Local Settings\Temporary Internet Files\Content.IE5\GKGCR2L2\MC90025089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3997936"/>
            <a:ext cx="1858978" cy="189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42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2296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dirty="0" smtClean="0"/>
              <a:t>SALES TAX EXEMPTION</a:t>
            </a:r>
            <a:endParaRPr lang="en-US" sz="3200" dirty="0"/>
          </a:p>
        </p:txBody>
      </p:sp>
      <p:sp>
        <p:nvSpPr>
          <p:cNvPr id="1025" name="Rectangle 1"/>
          <p:cNvSpPr>
            <a:spLocks noChangeArrowheads="1"/>
          </p:cNvSpPr>
          <p:nvPr/>
        </p:nvSpPr>
        <p:spPr bwMode="auto">
          <a:xfrm>
            <a:off x="457200" y="1632466"/>
            <a:ext cx="7924800" cy="3785652"/>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Ø"/>
              <a:tabLst/>
            </a:pPr>
            <a:r>
              <a:rPr kumimoji="0" lang="en-US" sz="1600" b="0" i="0" u="none" strike="noStrike" cap="none" normalizeH="0" baseline="0" dirty="0" smtClean="0">
                <a:ln>
                  <a:noFill/>
                </a:ln>
                <a:solidFill>
                  <a:schemeClr val="tx1"/>
                </a:solidFill>
                <a:effectLst/>
                <a:ea typeface="Times New Roman" pitchFamily="18" charset="0"/>
              </a:rPr>
              <a:t>It is the responsibility of the cardholder to ensure that sales tax is not charged when making a purchase with the Purchasing Card.  If tax is</a:t>
            </a:r>
            <a:r>
              <a:rPr kumimoji="0" lang="en-US" sz="1600" b="0" i="0" u="none" strike="noStrike" cap="none" normalizeH="0" dirty="0" smtClean="0">
                <a:ln>
                  <a:noFill/>
                </a:ln>
                <a:solidFill>
                  <a:schemeClr val="tx1"/>
                </a:solidFill>
                <a:effectLst/>
                <a:ea typeface="Times New Roman" pitchFamily="18" charset="0"/>
              </a:rPr>
              <a:t> charged</a:t>
            </a:r>
            <a:r>
              <a:rPr kumimoji="0" lang="en-US" sz="1600" b="0" i="0" u="none" strike="noStrike" cap="none" normalizeH="0" baseline="0" dirty="0" smtClean="0">
                <a:ln>
                  <a:noFill/>
                </a:ln>
                <a:solidFill>
                  <a:schemeClr val="tx1"/>
                </a:solidFill>
                <a:effectLst/>
                <a:ea typeface="Times New Roman" pitchFamily="18" charset="0"/>
              </a:rPr>
              <a:t> in error </a:t>
            </a:r>
            <a:r>
              <a:rPr kumimoji="0" lang="en-US" sz="1600" b="1" i="0" u="sng" strike="noStrike" cap="none" normalizeH="0" baseline="0" dirty="0" smtClean="0">
                <a:ln>
                  <a:noFill/>
                </a:ln>
                <a:solidFill>
                  <a:schemeClr val="tx1"/>
                </a:solidFill>
                <a:effectLst/>
                <a:ea typeface="Times New Roman" pitchFamily="18" charset="0"/>
              </a:rPr>
              <a:t>the cardholder must</a:t>
            </a:r>
            <a:r>
              <a:rPr kumimoji="0" lang="en-US" sz="1600" b="0" i="0" u="sng" strike="noStrike" cap="none" normalizeH="0" baseline="0" dirty="0" smtClean="0">
                <a:ln>
                  <a:noFill/>
                </a:ln>
                <a:solidFill>
                  <a:schemeClr val="tx1"/>
                </a:solidFill>
                <a:effectLst/>
                <a:ea typeface="Times New Roman" pitchFamily="18" charset="0"/>
              </a:rPr>
              <a:t> </a:t>
            </a:r>
            <a:r>
              <a:rPr kumimoji="0" lang="en-US" sz="1600" b="0" i="0" u="none" strike="noStrike" cap="none" normalizeH="0" baseline="0" dirty="0" smtClean="0">
                <a:ln>
                  <a:noFill/>
                </a:ln>
                <a:solidFill>
                  <a:schemeClr val="tx1"/>
                </a:solidFill>
                <a:effectLst/>
                <a:ea typeface="Times New Roman" pitchFamily="18" charset="0"/>
              </a:rPr>
              <a:t>request a credit from the supplier as soon as possible after discovering the error.</a:t>
            </a:r>
          </a:p>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Ø"/>
              <a:tabLst/>
            </a:pPr>
            <a:endParaRPr kumimoji="0" lang="en-US" sz="1600" b="0" i="0" u="none" strike="noStrike" cap="none" normalizeH="0" baseline="0" dirty="0" smtClean="0">
              <a:ln>
                <a:noFill/>
              </a:ln>
              <a:solidFill>
                <a:schemeClr val="tx1"/>
              </a:solidFill>
              <a:effectLst/>
            </a:endParaRPr>
          </a:p>
          <a:p>
            <a:pPr marL="285750" lvl="0" indent="-285750" eaLnBrk="0" fontAlgn="base" hangingPunct="0">
              <a:lnSpc>
                <a:spcPct val="150000"/>
              </a:lnSpc>
              <a:spcBef>
                <a:spcPct val="0"/>
              </a:spcBef>
              <a:spcAft>
                <a:spcPct val="0"/>
              </a:spcAft>
              <a:buFont typeface="Wingdings" pitchFamily="2" charset="2"/>
              <a:buChar char="Ø"/>
            </a:pPr>
            <a:r>
              <a:rPr kumimoji="0" lang="en-US" sz="1600" b="0" i="0" u="none" strike="noStrike" cap="none" normalizeH="0" baseline="0" dirty="0" smtClean="0">
                <a:ln>
                  <a:noFill/>
                </a:ln>
                <a:solidFill>
                  <a:schemeClr val="tx1"/>
                </a:solidFill>
                <a:effectLst/>
                <a:ea typeface="Times New Roman" pitchFamily="18" charset="0"/>
              </a:rPr>
              <a:t>The embossed line on the Purchasing Card reads “State</a:t>
            </a:r>
            <a:r>
              <a:rPr kumimoji="0" lang="en-US" sz="1600" b="0" i="0" u="none" strike="noStrike" cap="none" normalizeH="0" dirty="0" smtClean="0">
                <a:ln>
                  <a:noFill/>
                </a:ln>
                <a:solidFill>
                  <a:schemeClr val="tx1"/>
                </a:solidFill>
                <a:effectLst/>
                <a:ea typeface="Times New Roman" pitchFamily="18" charset="0"/>
              </a:rPr>
              <a:t> of Georgia</a:t>
            </a:r>
            <a:r>
              <a:rPr kumimoji="0" lang="en-US" sz="1600" b="0" i="0" u="none" strike="noStrike" cap="none" normalizeH="0" baseline="0" dirty="0" smtClean="0">
                <a:ln>
                  <a:noFill/>
                </a:ln>
                <a:solidFill>
                  <a:schemeClr val="tx1"/>
                </a:solidFill>
                <a:effectLst/>
                <a:ea typeface="Times New Roman" pitchFamily="18" charset="0"/>
              </a:rPr>
              <a:t>”. The University is exempt from ALL sales taxes but it is the cardholders’ responsibility to provide vendors with the sales tax exemption form. </a:t>
            </a:r>
            <a:endParaRPr lang="en-US" sz="1600" dirty="0">
              <a:solidFill>
                <a:schemeClr val="tx1"/>
              </a:solidFill>
              <a:ea typeface="Times New Roman" pitchFamily="18" charset="0"/>
            </a:endParaRPr>
          </a:p>
          <a:p>
            <a:pPr lvl="0" eaLnBrk="0" fontAlgn="base" hangingPunct="0">
              <a:lnSpc>
                <a:spcPct val="150000"/>
              </a:lnSpc>
              <a:spcBef>
                <a:spcPct val="0"/>
              </a:spcBef>
              <a:spcAft>
                <a:spcPct val="0"/>
              </a:spcAft>
            </a:pPr>
            <a:endParaRPr kumimoji="0" lang="en-US" sz="1600" b="0" i="0" u="none" strike="noStrike" cap="none" normalizeH="0" baseline="0" dirty="0" smtClean="0">
              <a:ln>
                <a:noFill/>
              </a:ln>
              <a:solidFill>
                <a:schemeClr val="tx1"/>
              </a:solidFill>
              <a:effectLst/>
              <a:ea typeface="Times New Roman" pitchFamily="18" charset="0"/>
            </a:endParaRPr>
          </a:p>
          <a:p>
            <a:pPr marL="285750" lvl="0" indent="-285750" eaLnBrk="0" fontAlgn="base" hangingPunct="0">
              <a:lnSpc>
                <a:spcPct val="150000"/>
              </a:lnSpc>
              <a:spcBef>
                <a:spcPct val="0"/>
              </a:spcBef>
              <a:spcAft>
                <a:spcPct val="0"/>
              </a:spcAft>
              <a:buFont typeface="Wingdings" pitchFamily="2" charset="2"/>
              <a:buChar char="Ø"/>
            </a:pPr>
            <a:r>
              <a:rPr kumimoji="0" lang="en-US" sz="1600" b="0" i="0" u="none" strike="noStrike" cap="none" normalizeH="0" baseline="0" dirty="0" smtClean="0">
                <a:ln>
                  <a:noFill/>
                </a:ln>
                <a:solidFill>
                  <a:schemeClr val="tx1"/>
                </a:solidFill>
                <a:effectLst/>
                <a:ea typeface="Times New Roman" pitchFamily="18" charset="0"/>
              </a:rPr>
              <a:t>The cardholder can contact </a:t>
            </a:r>
            <a:r>
              <a:rPr lang="en-US" sz="1600" dirty="0" smtClean="0">
                <a:solidFill>
                  <a:schemeClr val="tx1"/>
                </a:solidFill>
                <a:ea typeface="Times New Roman" pitchFamily="18" charset="0"/>
              </a:rPr>
              <a:t>the </a:t>
            </a:r>
            <a:r>
              <a:rPr kumimoji="0" lang="en-US" sz="1600" b="0" i="0" u="none" strike="noStrike" cap="none" normalizeH="0" baseline="0" dirty="0" smtClean="0">
                <a:ln>
                  <a:noFill/>
                </a:ln>
                <a:solidFill>
                  <a:schemeClr val="tx1"/>
                </a:solidFill>
                <a:effectLst/>
                <a:ea typeface="Times New Roman" pitchFamily="18" charset="0"/>
              </a:rPr>
              <a:t>Purchasing</a:t>
            </a:r>
            <a:r>
              <a:rPr kumimoji="0" lang="en-US" sz="1600" b="0" i="0" u="none" strike="noStrike" cap="none" normalizeH="0" dirty="0" smtClean="0">
                <a:ln>
                  <a:noFill/>
                </a:ln>
                <a:solidFill>
                  <a:schemeClr val="tx1"/>
                </a:solidFill>
                <a:effectLst/>
                <a:ea typeface="Times New Roman" pitchFamily="18" charset="0"/>
              </a:rPr>
              <a:t> </a:t>
            </a:r>
            <a:r>
              <a:rPr kumimoji="0" lang="en-US" sz="1600" b="0" i="0" u="none" strike="noStrike" cap="none" normalizeH="0" baseline="0" dirty="0" smtClean="0">
                <a:ln>
                  <a:noFill/>
                </a:ln>
                <a:solidFill>
                  <a:schemeClr val="tx1"/>
                </a:solidFill>
                <a:effectLst/>
                <a:ea typeface="Times New Roman" pitchFamily="18" charset="0"/>
              </a:rPr>
              <a:t>card Administrator</a:t>
            </a:r>
            <a:r>
              <a:rPr kumimoji="0" lang="en-US" sz="1600" b="0" i="0" u="none" strike="noStrike" cap="none" normalizeH="0" dirty="0" smtClean="0">
                <a:ln>
                  <a:noFill/>
                </a:ln>
                <a:solidFill>
                  <a:schemeClr val="tx1"/>
                </a:solidFill>
                <a:effectLst/>
                <a:ea typeface="Times New Roman" pitchFamily="18" charset="0"/>
              </a:rPr>
              <a:t> for</a:t>
            </a:r>
            <a:r>
              <a:rPr kumimoji="0" lang="en-US" sz="1600" b="0" i="0" u="none" strike="noStrike" cap="none" normalizeH="0" baseline="0" dirty="0" smtClean="0">
                <a:ln>
                  <a:noFill/>
                </a:ln>
                <a:solidFill>
                  <a:schemeClr val="tx1"/>
                </a:solidFill>
                <a:effectLst/>
                <a:ea typeface="Times New Roman" pitchFamily="18" charset="0"/>
              </a:rPr>
              <a:t> a copy of the Sales and Use Certificate of Exemption.</a:t>
            </a:r>
            <a:r>
              <a:rPr kumimoji="0" lang="en-US" sz="1600" b="0" i="0" u="none" strike="noStrike" cap="none" normalizeH="0" dirty="0" smtClean="0">
                <a:ln>
                  <a:noFill/>
                </a:ln>
                <a:solidFill>
                  <a:schemeClr val="tx1"/>
                </a:solidFill>
                <a:effectLst/>
                <a:ea typeface="Times New Roman" pitchFamily="18" charset="0"/>
              </a:rPr>
              <a:t> </a:t>
            </a:r>
            <a:r>
              <a:rPr lang="en-US" sz="1600" dirty="0" smtClean="0">
                <a:solidFill>
                  <a:schemeClr val="tx1"/>
                </a:solidFill>
                <a:ea typeface="Times New Roman" pitchFamily="18" charset="0"/>
                <a:hlinkClick r:id="rId3"/>
              </a:rPr>
              <a:t>Amy.ingram@mga.edu</a:t>
            </a:r>
            <a:endParaRPr lang="en-US" sz="1600" dirty="0" smtClean="0">
              <a:solidFill>
                <a:schemeClr val="tx1"/>
              </a:solidFill>
              <a:ea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5207"/>
            <a:ext cx="8382000"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600" dirty="0" smtClean="0">
                <a:solidFill>
                  <a:schemeClr val="bg1"/>
                </a:solidFill>
              </a:rPr>
              <a:t>P-card Reconciliation</a:t>
            </a:r>
          </a:p>
          <a:p>
            <a:endParaRPr lang="en-US" dirty="0"/>
          </a:p>
        </p:txBody>
      </p:sp>
      <p:sp>
        <p:nvSpPr>
          <p:cNvPr id="30721" name="Rectangle 1"/>
          <p:cNvSpPr>
            <a:spLocks noChangeArrowheads="1"/>
          </p:cNvSpPr>
          <p:nvPr/>
        </p:nvSpPr>
        <p:spPr bwMode="auto">
          <a:xfrm>
            <a:off x="310551" y="1923364"/>
            <a:ext cx="8305800" cy="4062651"/>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Cutoff/Deadlines For Purchases/Reporting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Monthly cutoff for cardholder purchases posted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27</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rPr>
              <a:t>th</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of each month</a:t>
            </a:r>
            <a:endParaRPr kumimoji="0" lang="en-US" sz="1600" b="0" i="0" u="none" strike="noStrike" cap="none" normalizeH="0" baseline="0" dirty="0" smtClean="0">
              <a:ln>
                <a:noFill/>
              </a:ln>
              <a:solidFill>
                <a:schemeClr val="tx1"/>
              </a:solidFill>
              <a:effectLst/>
              <a:latin typeface="Arial" pitchFamily="34" charset="0"/>
            </a:endParaRP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Procurement card statement issued to cardholder		   </a:t>
            </a:r>
            <a:r>
              <a:rPr lang="en-US" sz="1600" b="1" dirty="0" smtClean="0">
                <a:solidFill>
                  <a:schemeClr val="tx1"/>
                </a:solidFill>
                <a:latin typeface="Arial" pitchFamily="34" charset="0"/>
                <a:ea typeface="Times New Roman" pitchFamily="18" charset="0"/>
              </a:rPr>
              <a:t>5</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rPr>
              <a:t>th</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of each month</a:t>
            </a: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US" sz="1600" dirty="0" smtClean="0">
                <a:solidFill>
                  <a:srgbClr val="7030A0"/>
                </a:solidFill>
                <a:latin typeface="Arial" pitchFamily="34" charset="0"/>
              </a:rPr>
              <a:t>WORKS sign-off completed by				</a:t>
            </a:r>
            <a:r>
              <a:rPr lang="en-US" sz="1600" b="1" dirty="0" smtClean="0">
                <a:solidFill>
                  <a:srgbClr val="7030A0"/>
                </a:solidFill>
                <a:latin typeface="Arial" pitchFamily="34" charset="0"/>
              </a:rPr>
              <a:t>27</a:t>
            </a:r>
            <a:r>
              <a:rPr lang="en-US" sz="1600" b="1" baseline="30000" dirty="0" smtClean="0">
                <a:solidFill>
                  <a:srgbClr val="7030A0"/>
                </a:solidFill>
                <a:latin typeface="Arial" pitchFamily="34" charset="0"/>
              </a:rPr>
              <a:t>th</a:t>
            </a:r>
            <a:r>
              <a:rPr lang="en-US" sz="1600" b="1" dirty="0" smtClean="0">
                <a:solidFill>
                  <a:srgbClr val="7030A0"/>
                </a:solidFill>
                <a:latin typeface="Arial" pitchFamily="34" charset="0"/>
              </a:rPr>
              <a:t> of each month</a:t>
            </a:r>
            <a:endParaRPr kumimoji="0" lang="en-US" sz="1600" b="1" i="0" u="none" strike="noStrike" cap="none" normalizeH="0" baseline="0" dirty="0" smtClean="0">
              <a:ln>
                <a:noFill/>
              </a:ln>
              <a:solidFill>
                <a:srgbClr val="7030A0"/>
              </a:solidFill>
              <a:effectLst/>
              <a:latin typeface="Arial" pitchFamily="34" charset="0"/>
            </a:endParaRP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US" sz="1600" b="1" dirty="0" smtClean="0">
                <a:solidFill>
                  <a:srgbClr val="7030A0"/>
                </a:solidFill>
                <a:latin typeface="Arial" pitchFamily="34" charset="0"/>
              </a:rPr>
              <a:t>Approved Reconciliation upload to server with both signatures	15</a:t>
            </a:r>
            <a:r>
              <a:rPr lang="en-US" sz="1600" b="1" baseline="30000" dirty="0" smtClean="0">
                <a:solidFill>
                  <a:srgbClr val="7030A0"/>
                </a:solidFill>
                <a:latin typeface="Arial" pitchFamily="34" charset="0"/>
              </a:rPr>
              <a:t>th</a:t>
            </a:r>
            <a:r>
              <a:rPr lang="en-US" sz="1600" b="1" dirty="0" smtClean="0">
                <a:solidFill>
                  <a:srgbClr val="7030A0"/>
                </a:solidFill>
                <a:latin typeface="Arial" pitchFamily="34" charset="0"/>
              </a:rPr>
              <a:t> of each month</a:t>
            </a:r>
            <a:endParaRPr kumimoji="0" lang="en-US" sz="1600" b="1" i="0" u="none" strike="noStrike" cap="none" normalizeH="0" baseline="0" dirty="0" smtClean="0">
              <a:ln>
                <a:noFill/>
              </a:ln>
              <a:solidFill>
                <a:srgbClr val="7030A0"/>
              </a:solidFill>
              <a:effectLst/>
              <a:latin typeface="Arial" pitchFamily="34" charset="0"/>
            </a:endParaRPr>
          </a:p>
          <a:p>
            <a:pPr marL="285750" indent="-285750">
              <a:buFont typeface="Arial" panose="020B0604020202020204" pitchFamily="34" charset="0"/>
              <a:buChar char="•"/>
            </a:pPr>
            <a:r>
              <a:rPr lang="en-US" sz="1600" b="1" dirty="0" smtClean="0">
                <a:solidFill>
                  <a:schemeClr val="tx1"/>
                </a:solidFill>
              </a:rPr>
              <a:t>Weekly/Monthly Transaction </a:t>
            </a:r>
            <a:r>
              <a:rPr lang="en-US" sz="1600" b="1" dirty="0">
                <a:solidFill>
                  <a:schemeClr val="tx1"/>
                </a:solidFill>
              </a:rPr>
              <a:t>Review:</a:t>
            </a:r>
            <a:r>
              <a:rPr lang="en-US" sz="1600" dirty="0">
                <a:solidFill>
                  <a:schemeClr val="tx1"/>
                </a:solidFill>
              </a:rPr>
              <a:t> In the Works application (web based software used for </a:t>
            </a:r>
            <a:r>
              <a:rPr lang="en-US" sz="1600" dirty="0" smtClean="0">
                <a:solidFill>
                  <a:schemeClr val="tx1"/>
                </a:solidFill>
              </a:rPr>
              <a:t>       reconciliation </a:t>
            </a:r>
            <a:r>
              <a:rPr lang="en-US" sz="1600" dirty="0">
                <a:solidFill>
                  <a:schemeClr val="tx1"/>
                </a:solidFill>
              </a:rPr>
              <a:t>and reporting); the cardholder will be emailed after each transaction has been posted to their credit card.  The cardholder will be responsible for reviewing and reconciling transactions </a:t>
            </a:r>
            <a:r>
              <a:rPr lang="en-US" sz="1600" dirty="0" smtClean="0">
                <a:solidFill>
                  <a:schemeClr val="tx1"/>
                </a:solidFill>
              </a:rPr>
              <a:t>weekly. Sign off in WORKS has to be completed by the 1</a:t>
            </a:r>
            <a:r>
              <a:rPr lang="en-US" sz="1600" baseline="30000" dirty="0" smtClean="0">
                <a:solidFill>
                  <a:schemeClr val="tx1"/>
                </a:solidFill>
              </a:rPr>
              <a:t>st</a:t>
            </a:r>
            <a:r>
              <a:rPr lang="en-US" sz="1600" dirty="0" smtClean="0">
                <a:solidFill>
                  <a:schemeClr val="tx1"/>
                </a:solidFill>
              </a:rPr>
              <a:t> of the following month.</a:t>
            </a:r>
          </a:p>
          <a:p>
            <a:pPr marL="285750" indent="-285750">
              <a:buFont typeface="Arial" panose="020B0604020202020204" pitchFamily="34" charset="0"/>
              <a:buChar char="•"/>
            </a:pPr>
            <a:r>
              <a:rPr lang="en-US" sz="1600" dirty="0" smtClean="0">
                <a:solidFill>
                  <a:schemeClr val="tx1"/>
                </a:solidFill>
              </a:rPr>
              <a:t>The </a:t>
            </a:r>
            <a:r>
              <a:rPr lang="en-US" sz="1600" dirty="0">
                <a:solidFill>
                  <a:schemeClr val="tx1"/>
                </a:solidFill>
              </a:rPr>
              <a:t>p-card holder shall include a monthly purchasing card log as part of his/her </a:t>
            </a:r>
            <a:r>
              <a:rPr lang="en-US" sz="1600" dirty="0" smtClean="0">
                <a:solidFill>
                  <a:schemeClr val="tx1"/>
                </a:solidFill>
              </a:rPr>
              <a:t>reconciliation            package</a:t>
            </a:r>
            <a:r>
              <a:rPr lang="en-US" sz="1600" dirty="0">
                <a:solidFill>
                  <a:schemeClr val="tx1"/>
                </a:solidFill>
              </a:rPr>
              <a:t>. In addition, the reconciliation package must include the p-card statement and </a:t>
            </a:r>
            <a:r>
              <a:rPr lang="en-US" sz="1600" dirty="0" smtClean="0">
                <a:solidFill>
                  <a:schemeClr val="tx1"/>
                </a:solidFill>
              </a:rPr>
              <a:t>the </a:t>
            </a:r>
            <a:r>
              <a:rPr lang="en-US" sz="1600" dirty="0">
                <a:solidFill>
                  <a:schemeClr val="tx1"/>
                </a:solidFill>
              </a:rPr>
              <a:t>backup documentation for each charge. </a:t>
            </a:r>
          </a:p>
          <a:p>
            <a:pPr marL="285750" indent="-285750">
              <a:buFont typeface="Arial" panose="020B0604020202020204" pitchFamily="34" charset="0"/>
              <a:buChar char="•"/>
            </a:pPr>
            <a:r>
              <a:rPr lang="en-US" sz="1600" dirty="0">
                <a:solidFill>
                  <a:schemeClr val="tx1"/>
                </a:solidFill>
              </a:rPr>
              <a:t>Link to Monthly Log: </a:t>
            </a:r>
            <a:r>
              <a:rPr lang="en-US" sz="1600" dirty="0">
                <a:solidFill>
                  <a:srgbClr val="7030A0"/>
                </a:solidFill>
                <a:hlinkClick r:id="rId2"/>
              </a:rPr>
              <a:t>https://www.mga.edu/procurement/documents.php</a:t>
            </a:r>
            <a:endParaRPr lang="en-US" sz="1600" dirty="0">
              <a:solidFill>
                <a:srgbClr val="7030A0"/>
              </a:solidFill>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792162"/>
          </a:xfrm>
        </p:spPr>
        <p:txBody>
          <a:bodyPr/>
          <a:lstStyle/>
          <a:p>
            <a:r>
              <a:rPr lang="en-US" dirty="0" smtClean="0"/>
              <a:t>Use of the Purchasing Card</a:t>
            </a:r>
            <a:endParaRPr lang="en-US" dirty="0"/>
          </a:p>
        </p:txBody>
      </p:sp>
      <p:sp>
        <p:nvSpPr>
          <p:cNvPr id="3" name="Content Placeholder 2"/>
          <p:cNvSpPr>
            <a:spLocks noGrp="1"/>
          </p:cNvSpPr>
          <p:nvPr>
            <p:ph idx="1"/>
          </p:nvPr>
        </p:nvSpPr>
        <p:spPr>
          <a:xfrm>
            <a:off x="457200" y="2590800"/>
            <a:ext cx="8229600" cy="3428999"/>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buFont typeface="Wingdings" pitchFamily="2" charset="2"/>
              <a:buChar char="Ø"/>
            </a:pPr>
            <a:r>
              <a:rPr lang="en-US" sz="2800" dirty="0" smtClean="0"/>
              <a:t>All transactions made using the State of Georgia Purchasing Card must benefit and support the University’s mission of education, research, and public service. </a:t>
            </a:r>
          </a:p>
          <a:p>
            <a:pPr>
              <a:buFont typeface="Wingdings" pitchFamily="2" charset="2"/>
              <a:buChar char="Ø"/>
            </a:pPr>
            <a:r>
              <a:rPr lang="en-US" sz="2800" dirty="0" smtClean="0"/>
              <a:t>Purchases made with the Purchasing Card have to follow State of Georgia Purchasing Guidelines and Procedures.  </a:t>
            </a:r>
          </a:p>
          <a:p>
            <a:pPr>
              <a:buFont typeface="Wingdings" pitchFamily="2" charset="2"/>
              <a:buChar char="Ø"/>
            </a:pPr>
            <a:r>
              <a:rPr lang="en-US" sz="2800" dirty="0" smtClean="0"/>
              <a:t>The Purchasing Card is a privilege that is granted to certain employees of Middle Georgia State University.  </a:t>
            </a:r>
          </a:p>
          <a:p>
            <a:pPr>
              <a:buFont typeface="Wingdings" pitchFamily="2" charset="2"/>
              <a:buChar char="Ø"/>
            </a:pPr>
            <a:r>
              <a:rPr lang="en-US" sz="2800" dirty="0" smtClean="0"/>
              <a:t>Purchases for personal use or benefit should never be made with the purchasing card. </a:t>
            </a:r>
          </a:p>
          <a:p>
            <a:pPr>
              <a:buNone/>
            </a:pPr>
            <a:endParaRPr lang="en-US" sz="2400" dirty="0" smtClean="0"/>
          </a:p>
          <a:p>
            <a:pPr>
              <a:buNone/>
            </a:pPr>
            <a:endParaRPr lang="en-US" sz="2400" dirty="0" smtClean="0"/>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276600" y="187066"/>
            <a:ext cx="2622166" cy="1699645"/>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2400"/>
            <a:ext cx="8691112"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600" dirty="0" smtClean="0">
                <a:solidFill>
                  <a:schemeClr val="bg1"/>
                </a:solidFill>
              </a:rPr>
              <a:t>Monthly P-Card Log</a:t>
            </a:r>
          </a:p>
          <a:p>
            <a:endParaRPr lang="en-US" dirty="0"/>
          </a:p>
        </p:txBody>
      </p:sp>
      <p:pic>
        <p:nvPicPr>
          <p:cNvPr id="3" name="Picture 2"/>
          <p:cNvPicPr>
            <a:picLocks noChangeAspect="1"/>
          </p:cNvPicPr>
          <p:nvPr/>
        </p:nvPicPr>
        <p:blipFill>
          <a:blip r:embed="rId2"/>
          <a:stretch>
            <a:fillRect/>
          </a:stretch>
        </p:blipFill>
        <p:spPr>
          <a:xfrm>
            <a:off x="228600" y="1371600"/>
            <a:ext cx="8610600" cy="4114800"/>
          </a:xfrm>
          <a:prstGeom prst="rect">
            <a:avLst/>
          </a:prstGeom>
        </p:spPr>
      </p:pic>
    </p:spTree>
    <p:extLst>
      <p:ext uri="{BB962C8B-B14F-4D97-AF65-F5344CB8AC3E}">
        <p14:creationId xmlns:p14="http://schemas.microsoft.com/office/powerpoint/2010/main" val="278980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001000" cy="63709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a:t>DOCUMENTATION REVIEW</a:t>
            </a:r>
          </a:p>
          <a:p>
            <a:pPr algn="ctr"/>
            <a:r>
              <a:rPr lang="en-US" sz="2800" b="1" dirty="0"/>
              <a:t>PURCHASES OF SUPPLIES AND MATERIALS</a:t>
            </a:r>
          </a:p>
          <a:p>
            <a:endParaRPr lang="en-US" sz="1600" b="1" dirty="0"/>
          </a:p>
          <a:p>
            <a:r>
              <a:rPr lang="en-US" sz="1600" dirty="0"/>
              <a:t>There is no one right definition of adequate documentation for all transactions. The nature of the goods or services received determines what information the invoice or receipt must contain</a:t>
            </a:r>
            <a:r>
              <a:rPr lang="en-US" sz="1600" dirty="0" smtClean="0"/>
              <a:t>.</a:t>
            </a:r>
            <a:endParaRPr lang="en-US" sz="1600" dirty="0"/>
          </a:p>
          <a:p>
            <a:r>
              <a:rPr lang="en-US" sz="1600" dirty="0"/>
              <a:t>However, all invoices should contain basic information about the transaction. </a:t>
            </a:r>
          </a:p>
          <a:p>
            <a:r>
              <a:rPr lang="en-US" sz="1600" dirty="0"/>
              <a:t>These are:</a:t>
            </a:r>
          </a:p>
          <a:p>
            <a:r>
              <a:rPr lang="en-US" sz="1600" dirty="0"/>
              <a:t>• Vendor or merchant name</a:t>
            </a:r>
          </a:p>
          <a:p>
            <a:r>
              <a:rPr lang="en-US" sz="1600" dirty="0"/>
              <a:t>• Transaction date</a:t>
            </a:r>
          </a:p>
          <a:p>
            <a:r>
              <a:rPr lang="en-US" sz="1600" dirty="0"/>
              <a:t>• Line item information</a:t>
            </a:r>
          </a:p>
          <a:p>
            <a:pPr lvl="1"/>
            <a:r>
              <a:rPr lang="en-US" sz="1600" dirty="0"/>
              <a:t> Quantity</a:t>
            </a:r>
          </a:p>
          <a:p>
            <a:pPr lvl="1"/>
            <a:r>
              <a:rPr lang="en-US" sz="1600" dirty="0"/>
              <a:t> Description</a:t>
            </a:r>
          </a:p>
          <a:p>
            <a:pPr lvl="1"/>
            <a:r>
              <a:rPr lang="en-US" sz="1600" dirty="0"/>
              <a:t> Unit Price</a:t>
            </a:r>
          </a:p>
          <a:p>
            <a:pPr lvl="1"/>
            <a:r>
              <a:rPr lang="en-US" sz="1600" dirty="0"/>
              <a:t> Line Price (quantity times unit price)</a:t>
            </a:r>
          </a:p>
          <a:p>
            <a:r>
              <a:rPr lang="en-US" sz="1600" dirty="0"/>
              <a:t>• Total invoice amount</a:t>
            </a:r>
          </a:p>
          <a:p>
            <a:r>
              <a:rPr lang="en-US" sz="1600" dirty="0"/>
              <a:t>• </a:t>
            </a:r>
            <a:r>
              <a:rPr lang="en-US" sz="1600" dirty="0" smtClean="0"/>
              <a:t>Attestation </a:t>
            </a:r>
            <a:r>
              <a:rPr lang="en-US" sz="1600" dirty="0"/>
              <a:t>of receipt of goods or services</a:t>
            </a:r>
          </a:p>
          <a:p>
            <a:r>
              <a:rPr lang="en-US" sz="1600" dirty="0"/>
              <a:t> If the documentation is a cash register receipt, then the cardholder’s signature should be on it. </a:t>
            </a:r>
          </a:p>
          <a:p>
            <a:r>
              <a:rPr lang="en-US" sz="1600" dirty="0" smtClean="0"/>
              <a:t>If </a:t>
            </a:r>
            <a:r>
              <a:rPr lang="en-US" sz="1600" dirty="0"/>
              <a:t>the items were shipped, the receiving employee should sign the packing slip, and the invoice if it comes in the shipment, and send to the documentation to the cardholder. The cardholder should keep the original, signed packing slip and invoice with the transaction log or monthly billing statement</a:t>
            </a:r>
            <a:r>
              <a:rPr lang="en-US" sz="1600" dirty="0" smtClean="0"/>
              <a:t>. </a:t>
            </a:r>
          </a:p>
          <a:p>
            <a:r>
              <a:rPr lang="en-US" sz="1600" b="1" dirty="0" smtClean="0"/>
              <a:t>Shipping addresses should be to the school addresses only. </a:t>
            </a:r>
            <a:endParaRPr lang="en-US" sz="1600" b="1" dirty="0"/>
          </a:p>
        </p:txBody>
      </p:sp>
    </p:spTree>
    <p:extLst>
      <p:ext uri="{BB962C8B-B14F-4D97-AF65-F5344CB8AC3E}">
        <p14:creationId xmlns:p14="http://schemas.microsoft.com/office/powerpoint/2010/main" val="362033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229600" cy="523220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sz="1600" b="1" dirty="0" smtClean="0"/>
          </a:p>
          <a:p>
            <a:pPr algn="ctr"/>
            <a:r>
              <a:rPr lang="en-US" sz="2800" b="1" dirty="0" smtClean="0"/>
              <a:t>Specialized Transactions</a:t>
            </a:r>
          </a:p>
          <a:p>
            <a:pPr algn="ctr"/>
            <a:endParaRPr lang="en-US" b="1" dirty="0"/>
          </a:p>
          <a:p>
            <a:r>
              <a:rPr lang="en-US" sz="1600" dirty="0"/>
              <a:t>In addition to the above information, good accounting practices dictate that certain</a:t>
            </a:r>
          </a:p>
          <a:p>
            <a:r>
              <a:rPr lang="en-US" sz="1600" dirty="0"/>
              <a:t>transactions have the following documentation:</a:t>
            </a:r>
          </a:p>
          <a:p>
            <a:endParaRPr lang="en-US" sz="1600" b="1" i="1" dirty="0" smtClean="0"/>
          </a:p>
          <a:p>
            <a:r>
              <a:rPr lang="en-US" sz="1600" b="1" i="1" dirty="0" smtClean="0"/>
              <a:t>Subscriptions </a:t>
            </a:r>
            <a:r>
              <a:rPr lang="en-US" sz="1600" b="1" i="1" dirty="0"/>
              <a:t>(Newspapers, magazines)</a:t>
            </a:r>
          </a:p>
          <a:p>
            <a:r>
              <a:rPr lang="en-US" sz="1600" dirty="0"/>
              <a:t>• Length of subscription or renewal</a:t>
            </a:r>
          </a:p>
          <a:p>
            <a:r>
              <a:rPr lang="en-US" sz="1600" dirty="0"/>
              <a:t>• Name of periodical</a:t>
            </a:r>
          </a:p>
          <a:p>
            <a:r>
              <a:rPr lang="en-US" sz="1600" dirty="0"/>
              <a:t>• Name of employee for whom periodical was ordered</a:t>
            </a:r>
          </a:p>
          <a:p>
            <a:r>
              <a:rPr lang="en-US" sz="1600" dirty="0"/>
              <a:t>• Delivery address for the periodical</a:t>
            </a:r>
          </a:p>
          <a:p>
            <a:r>
              <a:rPr lang="en-US" sz="1600" dirty="0"/>
              <a:t>• Cardholder should sign original order or renewal form</a:t>
            </a:r>
          </a:p>
          <a:p>
            <a:endParaRPr lang="en-US" sz="1600" b="1" i="1" dirty="0" smtClean="0"/>
          </a:p>
          <a:p>
            <a:r>
              <a:rPr lang="en-US" sz="1600" b="1" i="1" dirty="0" smtClean="0"/>
              <a:t>Organizational </a:t>
            </a:r>
            <a:r>
              <a:rPr lang="en-US" sz="1600" b="1" i="1" dirty="0"/>
              <a:t>Memberships</a:t>
            </a:r>
          </a:p>
          <a:p>
            <a:r>
              <a:rPr lang="en-US" sz="1600" dirty="0"/>
              <a:t>• Name of employee for whom the membership is paid</a:t>
            </a:r>
          </a:p>
          <a:p>
            <a:r>
              <a:rPr lang="en-US" sz="1600" dirty="0"/>
              <a:t>• Length of the membership period</a:t>
            </a:r>
          </a:p>
          <a:p>
            <a:endParaRPr lang="en-US" sz="1600" b="1" i="1" dirty="0" smtClean="0"/>
          </a:p>
          <a:p>
            <a:r>
              <a:rPr lang="en-US" sz="1600" b="1" i="1" dirty="0" smtClean="0"/>
              <a:t>Printing</a:t>
            </a:r>
            <a:endParaRPr lang="en-US" sz="1600" b="1" i="1" dirty="0"/>
          </a:p>
          <a:p>
            <a:r>
              <a:rPr lang="en-US" sz="1600" dirty="0"/>
              <a:t>• Copy of finished product</a:t>
            </a:r>
          </a:p>
          <a:p>
            <a:r>
              <a:rPr lang="en-US" sz="1600" dirty="0"/>
              <a:t>• Job order or other document showing the number of documents </a:t>
            </a:r>
            <a:r>
              <a:rPr lang="en-US" sz="1600" dirty="0" smtClean="0"/>
              <a:t>printed</a:t>
            </a:r>
            <a:endParaRPr lang="en-US" sz="1600" dirty="0"/>
          </a:p>
        </p:txBody>
      </p:sp>
    </p:spTree>
    <p:extLst>
      <p:ext uri="{BB962C8B-B14F-4D97-AF65-F5344CB8AC3E}">
        <p14:creationId xmlns:p14="http://schemas.microsoft.com/office/powerpoint/2010/main" val="349023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19200"/>
            <a:ext cx="8382000" cy="4876800"/>
          </a:xfrm>
        </p:spPr>
        <p:style>
          <a:lnRef idx="2">
            <a:schemeClr val="accent4"/>
          </a:lnRef>
          <a:fillRef idx="1">
            <a:schemeClr val="lt1"/>
          </a:fillRef>
          <a:effectRef idx="0">
            <a:schemeClr val="accent4"/>
          </a:effectRef>
          <a:fontRef idx="minor">
            <a:schemeClr val="dk1"/>
          </a:fontRef>
        </p:style>
        <p:txBody>
          <a:bodyPr>
            <a:normAutofit fontScale="25000" lnSpcReduction="20000"/>
          </a:bodyPr>
          <a:lstStyle/>
          <a:p>
            <a:pPr marL="457200" indent="-457200" algn="l">
              <a:lnSpc>
                <a:spcPct val="120000"/>
              </a:lnSpc>
              <a:buFont typeface="Arial" panose="020B0604020202020204" pitchFamily="34" charset="0"/>
              <a:buChar char="•"/>
            </a:pPr>
            <a:r>
              <a:rPr lang="en-US" sz="8000" dirty="0" smtClean="0">
                <a:solidFill>
                  <a:schemeClr val="tx1"/>
                </a:solidFill>
              </a:rPr>
              <a:t>Save p-card statement, p-card monthly log and supporting documentation as one pdf (Adobe) file</a:t>
            </a:r>
          </a:p>
          <a:p>
            <a:pPr marL="457200" indent="-457200" algn="l">
              <a:lnSpc>
                <a:spcPct val="120000"/>
              </a:lnSpc>
              <a:buFont typeface="Arial" panose="020B0604020202020204" pitchFamily="34" charset="0"/>
              <a:buChar char="•"/>
            </a:pPr>
            <a:r>
              <a:rPr lang="en-US" sz="8000" dirty="0" smtClean="0">
                <a:solidFill>
                  <a:schemeClr val="tx1"/>
                </a:solidFill>
              </a:rPr>
              <a:t>Name it: Last name, First Initial of First Name – Month of transaction &amp; year</a:t>
            </a:r>
          </a:p>
          <a:p>
            <a:pPr algn="l">
              <a:lnSpc>
                <a:spcPct val="120000"/>
              </a:lnSpc>
            </a:pPr>
            <a:r>
              <a:rPr lang="en-US" sz="8000" dirty="0">
                <a:solidFill>
                  <a:schemeClr val="tx1"/>
                </a:solidFill>
              </a:rPr>
              <a:t>	</a:t>
            </a:r>
            <a:r>
              <a:rPr lang="en-US" sz="8000" dirty="0" smtClean="0">
                <a:solidFill>
                  <a:schemeClr val="tx1"/>
                </a:solidFill>
              </a:rPr>
              <a:t>Example: Stefano, S Oct 2022.pdf</a:t>
            </a:r>
          </a:p>
          <a:p>
            <a:pPr marL="285750" indent="-285750" algn="l">
              <a:lnSpc>
                <a:spcPct val="120000"/>
              </a:lnSpc>
              <a:buFont typeface="Arial" panose="020B0604020202020204" pitchFamily="34" charset="0"/>
              <a:buChar char="•"/>
            </a:pPr>
            <a:r>
              <a:rPr lang="en-US" sz="8000" dirty="0" smtClean="0">
                <a:solidFill>
                  <a:schemeClr val="tx1"/>
                </a:solidFill>
              </a:rPr>
              <a:t>Map shared network drive:  Pcard_Reconciliations$</a:t>
            </a:r>
          </a:p>
          <a:p>
            <a:pPr marL="285750" indent="-285750" algn="l">
              <a:lnSpc>
                <a:spcPct val="120000"/>
              </a:lnSpc>
              <a:buFont typeface="Arial" panose="020B0604020202020204" pitchFamily="34" charset="0"/>
              <a:buChar char="•"/>
            </a:pPr>
            <a:r>
              <a:rPr lang="en-US" sz="8000" dirty="0" smtClean="0">
                <a:solidFill>
                  <a:schemeClr val="tx1"/>
                </a:solidFill>
              </a:rPr>
              <a:t>Find correct monthly folder and save:</a:t>
            </a:r>
          </a:p>
          <a:p>
            <a:pPr lvl="1" algn="l">
              <a:lnSpc>
                <a:spcPct val="120000"/>
              </a:lnSpc>
            </a:pPr>
            <a:r>
              <a:rPr lang="en-US" sz="8000" dirty="0" smtClean="0">
                <a:solidFill>
                  <a:schemeClr val="tx1"/>
                </a:solidFill>
              </a:rPr>
              <a:t>Example</a:t>
            </a:r>
            <a:r>
              <a:rPr lang="en-US" sz="8000" dirty="0">
                <a:solidFill>
                  <a:schemeClr val="tx1"/>
                </a:solidFill>
              </a:rPr>
              <a:t>:</a:t>
            </a:r>
            <a:r>
              <a:rPr lang="en-US" sz="8000" dirty="0" smtClean="0">
                <a:solidFill>
                  <a:schemeClr val="tx1"/>
                </a:solidFill>
              </a:rPr>
              <a:t> 01 Oct 2022 Transactions</a:t>
            </a:r>
          </a:p>
          <a:p>
            <a:pPr marL="285750" indent="-285750" algn="l">
              <a:lnSpc>
                <a:spcPct val="120000"/>
              </a:lnSpc>
              <a:buFont typeface="Arial" panose="020B0604020202020204" pitchFamily="34" charset="0"/>
              <a:buChar char="•"/>
            </a:pPr>
            <a:r>
              <a:rPr lang="en-US" sz="8000" dirty="0" smtClean="0">
                <a:solidFill>
                  <a:schemeClr val="tx1"/>
                </a:solidFill>
              </a:rPr>
              <a:t>Make sure you signed off on your transactions in Works  </a:t>
            </a:r>
          </a:p>
          <a:p>
            <a:pPr marL="285750" indent="-285750" algn="l">
              <a:lnSpc>
                <a:spcPct val="120000"/>
              </a:lnSpc>
              <a:buFont typeface="Arial" panose="020B0604020202020204" pitchFamily="34" charset="0"/>
              <a:buChar char="•"/>
            </a:pPr>
            <a:r>
              <a:rPr lang="en-US" sz="8000" dirty="0" smtClean="0">
                <a:solidFill>
                  <a:schemeClr val="tx1"/>
                </a:solidFill>
              </a:rPr>
              <a:t>Verify all documentation has been submitted</a:t>
            </a:r>
          </a:p>
          <a:p>
            <a:pPr marL="285750" indent="-285750" algn="l">
              <a:lnSpc>
                <a:spcPct val="120000"/>
              </a:lnSpc>
              <a:buFont typeface="Arial" panose="020B0604020202020204" pitchFamily="34" charset="0"/>
              <a:buChar char="•"/>
            </a:pPr>
            <a:r>
              <a:rPr lang="en-US" sz="8000" dirty="0" smtClean="0">
                <a:solidFill>
                  <a:schemeClr val="tx1"/>
                </a:solidFill>
              </a:rPr>
              <a:t>The complete electronic p-card reconciliation must be uploaded to the server by the 15</a:t>
            </a:r>
            <a:r>
              <a:rPr lang="en-US" sz="8000" baseline="30000" dirty="0" smtClean="0">
                <a:solidFill>
                  <a:schemeClr val="tx1"/>
                </a:solidFill>
              </a:rPr>
              <a:t>th</a:t>
            </a:r>
            <a:r>
              <a:rPr lang="en-US" sz="8000" dirty="0" smtClean="0">
                <a:solidFill>
                  <a:schemeClr val="tx1"/>
                </a:solidFill>
              </a:rPr>
              <a:t> of each month.   </a:t>
            </a:r>
          </a:p>
          <a:p>
            <a:pPr marL="285750" indent="-285750" algn="l">
              <a:buFont typeface="Arial" panose="020B0604020202020204" pitchFamily="34" charset="0"/>
              <a:buChar char="•"/>
            </a:pPr>
            <a:endParaRPr lang="en-US" sz="96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lvl="1" algn="l"/>
            <a:endParaRPr lang="en-US" sz="1400" dirty="0" smtClean="0">
              <a:solidFill>
                <a:schemeClr val="tx1"/>
              </a:solidFill>
            </a:endParaRPr>
          </a:p>
          <a:p>
            <a:pPr marL="742950" lvl="1" indent="-285750" algn="l">
              <a:buFont typeface="Arial" panose="020B0604020202020204" pitchFamily="34" charset="0"/>
              <a:buChar char="•"/>
            </a:pPr>
            <a:endParaRPr lang="en-US" sz="1400" dirty="0"/>
          </a:p>
          <a:p>
            <a:pPr lvl="1" algn="l"/>
            <a:r>
              <a:rPr lang="en-US" sz="1400" dirty="0" smtClean="0"/>
              <a:t>								</a:t>
            </a:r>
          </a:p>
          <a:p>
            <a:pPr lvl="1" algn="l"/>
            <a:r>
              <a:rPr lang="en-US" sz="1400" dirty="0"/>
              <a:t>	</a:t>
            </a:r>
            <a:r>
              <a:rPr lang="en-US" sz="1400" dirty="0" smtClean="0"/>
              <a:t>	  </a:t>
            </a:r>
            <a:endParaRPr lang="en-US" sz="1400" dirty="0"/>
          </a:p>
        </p:txBody>
      </p:sp>
      <p:sp>
        <p:nvSpPr>
          <p:cNvPr id="2" name="Title 1"/>
          <p:cNvSpPr>
            <a:spLocks noGrp="1"/>
          </p:cNvSpPr>
          <p:nvPr>
            <p:ph type="ctrTitle"/>
          </p:nvPr>
        </p:nvSpPr>
        <p:spPr>
          <a:xfrm>
            <a:off x="381000" y="152401"/>
            <a:ext cx="8382000" cy="76199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t>Add p-card reconciliation to shared network drive</a:t>
            </a:r>
            <a:endParaRPr lang="en-US" sz="3200" dirty="0"/>
          </a:p>
        </p:txBody>
      </p:sp>
    </p:spTree>
    <p:extLst>
      <p:ext uri="{BB962C8B-B14F-4D97-AF65-F5344CB8AC3E}">
        <p14:creationId xmlns:p14="http://schemas.microsoft.com/office/powerpoint/2010/main" val="2691222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600" dirty="0" smtClean="0"/>
              <a:t>Reminder for P-Card Reconciliation</a:t>
            </a:r>
            <a:endParaRPr lang="en-US" sz="3600" dirty="0"/>
          </a:p>
        </p:txBody>
      </p:sp>
      <p:sp>
        <p:nvSpPr>
          <p:cNvPr id="3" name="TextBox 2"/>
          <p:cNvSpPr txBox="1"/>
          <p:nvPr/>
        </p:nvSpPr>
        <p:spPr>
          <a:xfrm>
            <a:off x="152400" y="1143000"/>
            <a:ext cx="8763000" cy="475514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n-US" sz="2000" dirty="0" smtClean="0"/>
              <a:t> </a:t>
            </a:r>
            <a:r>
              <a:rPr lang="en-US" dirty="0"/>
              <a:t>M</a:t>
            </a:r>
            <a:r>
              <a:rPr lang="en-US" dirty="0" smtClean="0"/>
              <a:t>ake sure that no sales tax is added to your purchases.</a:t>
            </a:r>
            <a:endParaRPr lang="en-US" dirty="0"/>
          </a:p>
          <a:p>
            <a:pPr marL="342900" indent="-342900">
              <a:lnSpc>
                <a:spcPct val="150000"/>
              </a:lnSpc>
              <a:buFont typeface="Arial" panose="020B0604020202020204" pitchFamily="34" charset="0"/>
              <a:buChar char="•"/>
            </a:pPr>
            <a:r>
              <a:rPr lang="en-US" dirty="0"/>
              <a:t>R</a:t>
            </a:r>
            <a:r>
              <a:rPr lang="en-US" dirty="0" smtClean="0"/>
              <a:t>eview the p-card manual for allowable purchases and prohibited purchases.</a:t>
            </a:r>
            <a:endParaRPr lang="en-US" dirty="0"/>
          </a:p>
          <a:p>
            <a:pPr marL="342900" indent="-342900">
              <a:lnSpc>
                <a:spcPct val="150000"/>
              </a:lnSpc>
              <a:buFont typeface="Arial" panose="020B0604020202020204" pitchFamily="34" charset="0"/>
              <a:buChar char="•"/>
            </a:pPr>
            <a:r>
              <a:rPr lang="en-US" dirty="0"/>
              <a:t>T</a:t>
            </a:r>
            <a:r>
              <a:rPr lang="en-US" dirty="0" smtClean="0"/>
              <a:t>he signatures of the p-card holder and the authorizing official by the 15</a:t>
            </a:r>
            <a:r>
              <a:rPr lang="en-US" baseline="30000" dirty="0" smtClean="0"/>
              <a:t>th</a:t>
            </a:r>
            <a:r>
              <a:rPr lang="en-US" dirty="0" smtClean="0"/>
              <a:t> of each month are required on the p-card statement and on the monthly purchasing card log.</a:t>
            </a:r>
          </a:p>
          <a:p>
            <a:pPr marL="342900" indent="-342900">
              <a:lnSpc>
                <a:spcPct val="150000"/>
              </a:lnSpc>
              <a:buFont typeface="Arial" panose="020B0604020202020204" pitchFamily="34" charset="0"/>
              <a:buChar char="•"/>
            </a:pPr>
            <a:r>
              <a:rPr lang="en-US" dirty="0"/>
              <a:t>A</a:t>
            </a:r>
            <a:r>
              <a:rPr lang="en-US" dirty="0" smtClean="0"/>
              <a:t>llocate your chart field strings in Works and </a:t>
            </a:r>
            <a:r>
              <a:rPr lang="en-US" u="sng" dirty="0" smtClean="0"/>
              <a:t>sign-off </a:t>
            </a:r>
            <a:r>
              <a:rPr lang="en-US" dirty="0"/>
              <a:t> </a:t>
            </a:r>
            <a:r>
              <a:rPr lang="en-US" dirty="0" smtClean="0"/>
              <a:t>weekly.</a:t>
            </a:r>
          </a:p>
          <a:p>
            <a:pPr marL="342900" indent="-342900">
              <a:lnSpc>
                <a:spcPct val="150000"/>
              </a:lnSpc>
              <a:buFont typeface="Arial" panose="020B0604020202020204" pitchFamily="34" charset="0"/>
              <a:buChar char="•"/>
            </a:pPr>
            <a:r>
              <a:rPr lang="en-US" dirty="0"/>
              <a:t>A</a:t>
            </a:r>
            <a:r>
              <a:rPr lang="en-US" dirty="0" smtClean="0"/>
              <a:t>dd comments for each transaction describing the purchase.</a:t>
            </a:r>
            <a:endParaRPr lang="en-US" dirty="0"/>
          </a:p>
          <a:p>
            <a:pPr marL="342900" indent="-342900">
              <a:lnSpc>
                <a:spcPct val="150000"/>
              </a:lnSpc>
              <a:buFont typeface="Arial" panose="020B0604020202020204" pitchFamily="34" charset="0"/>
              <a:buChar char="•"/>
            </a:pPr>
            <a:r>
              <a:rPr lang="en-US" dirty="0"/>
              <a:t>U</a:t>
            </a:r>
            <a:r>
              <a:rPr lang="en-US" dirty="0" smtClean="0"/>
              <a:t>pload your monthly p-card reconciliation no later than the 15</a:t>
            </a:r>
            <a:r>
              <a:rPr lang="en-US" baseline="30000" dirty="0" smtClean="0"/>
              <a:t>th</a:t>
            </a:r>
            <a:r>
              <a:rPr lang="en-US" dirty="0" smtClean="0"/>
              <a:t> of each month to the Pcard_Reconciliations$ server.</a:t>
            </a:r>
          </a:p>
          <a:p>
            <a:pPr marL="342900" indent="-342900">
              <a:lnSpc>
                <a:spcPct val="150000"/>
              </a:lnSpc>
              <a:buFont typeface="Arial" panose="020B0604020202020204" pitchFamily="34" charset="0"/>
              <a:buChar char="•"/>
            </a:pPr>
            <a:r>
              <a:rPr lang="en-US" dirty="0"/>
              <a:t>M</a:t>
            </a:r>
            <a:r>
              <a:rPr lang="en-US" dirty="0" smtClean="0"/>
              <a:t>ake sure that you have proper documentation for each transaction including the pre-approved p-card purchase request form</a:t>
            </a:r>
          </a:p>
          <a:p>
            <a:pPr marL="342900" indent="-342900">
              <a:lnSpc>
                <a:spcPct val="150000"/>
              </a:lnSpc>
              <a:buFont typeface="Arial" panose="020B0604020202020204" pitchFamily="34" charset="0"/>
              <a:buChar char="•"/>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04800" y="1104067"/>
            <a:ext cx="8610600" cy="5601533"/>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7030A0"/>
                </a:solidFill>
                <a:effectLst/>
                <a:latin typeface="Arial" pitchFamily="34" charset="0"/>
                <a:ea typeface="Times New Roman" pitchFamily="18" charset="0"/>
              </a:rPr>
              <a:t>AUTHORIZING OFFICIAL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The Authorizing Official is responsible for the following: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Approval Review:</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Each Authorizing Official is responsible for ensuring all items purchased by an employee have been approved and has the signature of the card holder and authorizing official on the bank statement and monthly log.  The Authorizing Official’s signature </a:t>
            </a:r>
            <a:r>
              <a:rPr lang="en-US" dirty="0" smtClean="0">
                <a:latin typeface="Arial" pitchFamily="34" charset="0"/>
                <a:ea typeface="Times New Roman" pitchFamily="18" charset="0"/>
              </a:rPr>
              <a:t>confirms</a:t>
            </a:r>
            <a:r>
              <a:rPr kumimoji="0" lang="en-US" b="0" i="0" u="none" strike="noStrike" cap="none" normalizeH="0" baseline="0" dirty="0" smtClean="0">
                <a:ln>
                  <a:noFill/>
                </a:ln>
                <a:solidFill>
                  <a:schemeClr val="tx1"/>
                </a:solidFill>
                <a:effectLst/>
                <a:latin typeface="Arial" pitchFamily="34" charset="0"/>
                <a:ea typeface="Times New Roman" pitchFamily="18" charset="0"/>
              </a:rPr>
              <a:t> that sufficient funds are available.</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Budget Review:</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Authorizing Officials are responsible for ensuring sufficient funds are available for all items purchased within his/her Division/Department.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Review of Monthly Cardholder Reconciliation:</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The Division/Department heads are responsible for ensuring that monthly statements are verified to supporting documentation and are accurate.  The statement cutoff date is the 27</a:t>
            </a:r>
            <a:r>
              <a:rPr kumimoji="0" lang="en-US" b="0" i="0" u="none" strike="noStrike" cap="none" normalizeH="0" baseline="30000" dirty="0" smtClean="0">
                <a:ln>
                  <a:noFill/>
                </a:ln>
                <a:solidFill>
                  <a:schemeClr val="tx1"/>
                </a:solidFill>
                <a:effectLst/>
                <a:latin typeface="Arial" pitchFamily="34" charset="0"/>
                <a:ea typeface="Times New Roman" pitchFamily="18" charset="0"/>
              </a:rPr>
              <a:t>th</a:t>
            </a:r>
            <a:r>
              <a:rPr kumimoji="0" lang="en-US" b="0" i="0" u="none" strike="noStrike" cap="none" normalizeH="0" baseline="0" dirty="0" smtClean="0">
                <a:ln>
                  <a:noFill/>
                </a:ln>
                <a:solidFill>
                  <a:schemeClr val="tx1"/>
                </a:solidFill>
                <a:effectLst/>
                <a:latin typeface="Arial" pitchFamily="34" charset="0"/>
                <a:ea typeface="Times New Roman" pitchFamily="18" charset="0"/>
              </a:rPr>
              <a:t> of each month.  </a:t>
            </a:r>
          </a:p>
          <a:p>
            <a:pPr marL="0" marR="0" lvl="0" indent="0" algn="l" defTabSz="914400" rtl="0" eaLnBrk="0" fontAlgn="base" latinLnBrk="0" hangingPunct="0">
              <a:lnSpc>
                <a:spcPct val="100000"/>
              </a:lnSpc>
              <a:spcBef>
                <a:spcPct val="0"/>
              </a:spcBef>
              <a:spcAft>
                <a:spcPct val="0"/>
              </a:spcAft>
              <a:buClrTx/>
              <a:buSzTx/>
              <a:tabLst/>
            </a:pPr>
            <a:endParaRPr lang="en-US"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304800" y="228600"/>
            <a:ext cx="8610600"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600" dirty="0" smtClean="0"/>
              <a:t>Reminder for P-Card Reconciliation</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4"/>
          </a:fillRef>
          <a:effectRef idx="1">
            <a:schemeClr val="accent4"/>
          </a:effectRef>
          <a:fontRef idx="minor">
            <a:schemeClr val="lt1"/>
          </a:fontRef>
        </p:style>
        <p:txBody>
          <a:bodyPr>
            <a:normAutofit/>
          </a:bodyPr>
          <a:lstStyle/>
          <a:p>
            <a:r>
              <a:rPr lang="en-US" sz="3600" dirty="0" smtClean="0"/>
              <a:t>Resources</a:t>
            </a:r>
            <a:endParaRPr lang="en-US" sz="36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US" dirty="0" smtClean="0"/>
              <a:t>Georgia Procurement </a:t>
            </a:r>
            <a:r>
              <a:rPr lang="en-US" dirty="0"/>
              <a:t>Manual </a:t>
            </a:r>
            <a:r>
              <a:rPr lang="en-US" dirty="0" smtClean="0"/>
              <a:t>online </a:t>
            </a:r>
            <a:r>
              <a:rPr lang="en-US" dirty="0">
                <a:hlinkClick r:id="rId3"/>
              </a:rPr>
              <a:t>http://</a:t>
            </a:r>
            <a:r>
              <a:rPr lang="en-US" dirty="0" smtClean="0">
                <a:hlinkClick r:id="rId3"/>
              </a:rPr>
              <a:t>doas.ga.gov/state-purchasing/law-administrative-rules-and-policies</a:t>
            </a:r>
            <a:endParaRPr lang="en-US" dirty="0" smtClean="0"/>
          </a:p>
          <a:p>
            <a:r>
              <a:rPr lang="en-US" dirty="0" smtClean="0"/>
              <a:t>Department of Administrative Services (DOAS) </a:t>
            </a:r>
            <a:r>
              <a:rPr lang="en-US" dirty="0">
                <a:hlinkClick r:id="rId4"/>
              </a:rPr>
              <a:t>http://doas.ga.gov</a:t>
            </a:r>
            <a:r>
              <a:rPr lang="en-US" dirty="0" smtClean="0">
                <a:hlinkClick r:id="rId4"/>
              </a:rPr>
              <a:t>/</a:t>
            </a:r>
            <a:endParaRPr lang="en-US" dirty="0" smtClean="0"/>
          </a:p>
          <a:p>
            <a:r>
              <a:rPr lang="en-US" dirty="0" smtClean="0"/>
              <a:t>State of Georgia </a:t>
            </a:r>
            <a:r>
              <a:rPr lang="en-US" dirty="0"/>
              <a:t>P-card </a:t>
            </a:r>
            <a:r>
              <a:rPr lang="en-US" dirty="0" smtClean="0"/>
              <a:t>policy </a:t>
            </a:r>
            <a:r>
              <a:rPr lang="en-US" dirty="0" smtClean="0">
                <a:hlinkClick r:id="rId5"/>
              </a:rPr>
              <a:t>http://doas.ga.gov/assets/State%20Purchasing/PCard%20Marketplace%20Documents/PCard_Policy.pdf</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03103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7800" y="2209800"/>
            <a:ext cx="6248400" cy="1569660"/>
          </a:xfrm>
          <a:prstGeom prst="rect">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9600" b="1" dirty="0" smtClean="0">
                <a:solidFill>
                  <a:schemeClr val="tx1"/>
                </a:solidFill>
              </a:rPr>
              <a:t>Questions?</a:t>
            </a:r>
            <a:endParaRPr lang="en-US" sz="9600" b="1" dirty="0">
              <a:solidFill>
                <a:schemeClr val="tx1"/>
              </a:solidFill>
            </a:endParaRPr>
          </a:p>
        </p:txBody>
      </p:sp>
      <p:pic>
        <p:nvPicPr>
          <p:cNvPr id="4" name="Picture 3"/>
          <p:cNvPicPr>
            <a:picLocks noChangeAspect="1"/>
          </p:cNvPicPr>
          <p:nvPr/>
        </p:nvPicPr>
        <p:blipFill>
          <a:blip r:embed="rId2"/>
          <a:stretch>
            <a:fillRect/>
          </a:stretch>
        </p:blipFill>
        <p:spPr>
          <a:xfrm>
            <a:off x="2438400" y="4114800"/>
            <a:ext cx="4648200" cy="2438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8674" y="488603"/>
            <a:ext cx="5867400"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914400" algn="l"/>
                <a:tab pos="457200" algn="l"/>
              </a:tabLst>
            </a:pPr>
            <a:r>
              <a:rPr kumimoji="0" lang="en-US" sz="2400" b="1" i="0" u="none" strike="noStrike" cap="none" normalizeH="0" baseline="0" dirty="0" smtClean="0">
                <a:ln>
                  <a:noFill/>
                </a:ln>
                <a:solidFill>
                  <a:schemeClr val="tx1"/>
                </a:solidFill>
                <a:effectLst/>
                <a:ea typeface="Times New Roman" pitchFamily="18" charset="0"/>
              </a:rPr>
              <a:t>WHERE TO GET HELP</a:t>
            </a:r>
            <a:endParaRPr kumimoji="0" lang="en-US" sz="2400" b="0" i="0" u="none" strike="noStrike" cap="none" normalizeH="0" baseline="0" dirty="0" smtClean="0">
              <a:ln>
                <a:noFill/>
              </a:ln>
              <a:solidFill>
                <a:schemeClr val="tx1"/>
              </a:solidFill>
              <a:effectLst/>
            </a:endParaRPr>
          </a:p>
        </p:txBody>
      </p:sp>
      <p:pic>
        <p:nvPicPr>
          <p:cNvPr id="28675" name="Picture 3" descr="C:\Documents and Settings\barbara.burns\Local Settings\Temporary Internet Files\Content.IE5\IWVR9WJF\MC900389252[1].wmf"/>
          <p:cNvPicPr>
            <a:picLocks noChangeAspect="1" noChangeArrowheads="1"/>
          </p:cNvPicPr>
          <p:nvPr/>
        </p:nvPicPr>
        <p:blipFill>
          <a:blip r:embed="rId3" cstate="print"/>
          <a:srcRect/>
          <a:stretch>
            <a:fillRect/>
          </a:stretch>
        </p:blipFill>
        <p:spPr bwMode="auto">
          <a:xfrm>
            <a:off x="6781800" y="304800"/>
            <a:ext cx="1448410" cy="1826971"/>
          </a:xfrm>
          <a:prstGeom prst="rect">
            <a:avLst/>
          </a:prstGeom>
          <a:noFill/>
        </p:spPr>
      </p:pic>
      <p:sp>
        <p:nvSpPr>
          <p:cNvPr id="28676" name="Rectangle 4"/>
          <p:cNvSpPr>
            <a:spLocks noChangeArrowheads="1"/>
          </p:cNvSpPr>
          <p:nvPr/>
        </p:nvSpPr>
        <p:spPr bwMode="auto">
          <a:xfrm rot="10800000" flipV="1">
            <a:off x="685799" y="2362200"/>
            <a:ext cx="7315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b="1" i="1" u="none" strike="noStrike" cap="none" normalizeH="0" baseline="0" dirty="0" smtClean="0">
              <a:ln>
                <a:noFill/>
              </a:ln>
              <a:solidFill>
                <a:schemeClr val="tx1"/>
              </a:solidFill>
              <a:effectLst/>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lang="en-US" b="1" i="1" dirty="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lang="en-US" b="1" i="1" dirty="0" smtClean="0">
                <a:latin typeface="Arial" pitchFamily="34" charset="0"/>
                <a:ea typeface="Times New Roman" pitchFamily="18" charset="0"/>
              </a:rPr>
              <a:t>BANK OF AMERICA</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lang="en-US" b="1" i="1" dirty="0" smtClean="0">
                <a:latin typeface="Arial" pitchFamily="34" charset="0"/>
                <a:ea typeface="Times New Roman" pitchFamily="18" charset="0"/>
              </a:rPr>
              <a:t>To report a </a:t>
            </a:r>
            <a:r>
              <a:rPr lang="en-US" b="1" i="1" dirty="0" smtClean="0">
                <a:solidFill>
                  <a:srgbClr val="FF0000"/>
                </a:solidFill>
                <a:latin typeface="Arial" pitchFamily="34" charset="0"/>
                <a:ea typeface="Times New Roman" pitchFamily="18" charset="0"/>
              </a:rPr>
              <a:t>lost/stolen card </a:t>
            </a:r>
            <a:r>
              <a:rPr lang="en-US" b="1" i="1" dirty="0" smtClean="0">
                <a:latin typeface="Arial" pitchFamily="34" charset="0"/>
                <a:ea typeface="Times New Roman" pitchFamily="18" charset="0"/>
              </a:rPr>
              <a:t>call 1-888-449-2273.</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685799" y="1600200"/>
            <a:ext cx="7315200" cy="2031325"/>
          </a:xfrm>
          <a:prstGeom prst="rect">
            <a:avLst/>
          </a:prstGeom>
        </p:spPr>
        <p:txBody>
          <a:bodyPr wrap="square">
            <a:spAutoFit/>
          </a:bodyPr>
          <a:lstStyle/>
          <a:p>
            <a:pPr lvl="0" fontAlgn="base">
              <a:spcBef>
                <a:spcPct val="0"/>
              </a:spcBef>
              <a:spcAft>
                <a:spcPct val="0"/>
              </a:spcAft>
              <a:tabLst>
                <a:tab pos="-914400" algn="l"/>
              </a:tabLst>
            </a:pPr>
            <a:r>
              <a:rPr lang="en-US" b="1" i="1" dirty="0" smtClean="0">
                <a:latin typeface="Arial" pitchFamily="34" charset="0"/>
                <a:ea typeface="Times New Roman" pitchFamily="18" charset="0"/>
              </a:rPr>
              <a:t>Contact P-card Administrator:</a:t>
            </a:r>
          </a:p>
          <a:p>
            <a:pPr lvl="0" fontAlgn="base">
              <a:spcBef>
                <a:spcPct val="0"/>
              </a:spcBef>
              <a:spcAft>
                <a:spcPct val="0"/>
              </a:spcAft>
              <a:tabLst>
                <a:tab pos="-914400" algn="l"/>
              </a:tabLst>
            </a:pPr>
            <a:r>
              <a:rPr lang="en-US" b="1" i="1" dirty="0" smtClean="0">
                <a:latin typeface="Arial" pitchFamily="34" charset="0"/>
                <a:ea typeface="Times New Roman" pitchFamily="18" charset="0"/>
              </a:rPr>
              <a:t>Phone: 478-934-5024 EMAIL: </a:t>
            </a:r>
            <a:r>
              <a:rPr lang="en-US" b="1" i="1" dirty="0" smtClean="0">
                <a:latin typeface="Arial" pitchFamily="34" charset="0"/>
                <a:ea typeface="Times New Roman" pitchFamily="18" charset="0"/>
                <a:hlinkClick r:id="rId4"/>
              </a:rPr>
              <a:t>Amy.ingram@mga.edu</a:t>
            </a:r>
            <a:endParaRPr lang="en-US" b="1" i="1" dirty="0" smtClean="0">
              <a:latin typeface="Arial" pitchFamily="34" charset="0"/>
              <a:ea typeface="Times New Roman" pitchFamily="18" charset="0"/>
            </a:endParaRPr>
          </a:p>
          <a:p>
            <a:pPr lvl="0" fontAlgn="base">
              <a:spcBef>
                <a:spcPct val="0"/>
              </a:spcBef>
              <a:spcAft>
                <a:spcPct val="0"/>
              </a:spcAft>
              <a:tabLst>
                <a:tab pos="-914400" algn="l"/>
              </a:tabLst>
            </a:pPr>
            <a:r>
              <a:rPr lang="en-US" b="1" i="1" dirty="0" smtClean="0">
                <a:latin typeface="Arial" pitchFamily="34" charset="0"/>
                <a:ea typeface="Times New Roman" pitchFamily="18" charset="0"/>
              </a:rPr>
              <a:t> </a:t>
            </a:r>
          </a:p>
          <a:p>
            <a:pPr lvl="0" fontAlgn="base">
              <a:spcBef>
                <a:spcPct val="0"/>
              </a:spcBef>
              <a:spcAft>
                <a:spcPct val="0"/>
              </a:spcAft>
              <a:tabLst>
                <a:tab pos="-914400" algn="l"/>
              </a:tabLst>
            </a:pPr>
            <a:r>
              <a:rPr lang="en-US" b="1" i="1" dirty="0" smtClean="0">
                <a:latin typeface="Arial" pitchFamily="34" charset="0"/>
                <a:ea typeface="Times New Roman" pitchFamily="18" charset="0"/>
              </a:rPr>
              <a:t>Contact Backup P-card Administrator:</a:t>
            </a:r>
          </a:p>
          <a:p>
            <a:pPr lvl="0" fontAlgn="base">
              <a:spcBef>
                <a:spcPct val="0"/>
              </a:spcBef>
              <a:spcAft>
                <a:spcPct val="0"/>
              </a:spcAft>
              <a:tabLst>
                <a:tab pos="-914400" algn="l"/>
              </a:tabLst>
            </a:pPr>
            <a:r>
              <a:rPr lang="en-US" b="1" i="1" dirty="0">
                <a:latin typeface="Arial" pitchFamily="34" charset="0"/>
                <a:ea typeface="Times New Roman" pitchFamily="18" charset="0"/>
              </a:rPr>
              <a:t>Phone: </a:t>
            </a:r>
            <a:r>
              <a:rPr lang="en-US" b="1" i="1" dirty="0" smtClean="0">
                <a:latin typeface="Arial" pitchFamily="34" charset="0"/>
                <a:ea typeface="Times New Roman" pitchFamily="18" charset="0"/>
              </a:rPr>
              <a:t>478-757-3602 </a:t>
            </a:r>
            <a:r>
              <a:rPr lang="en-US" b="1" i="1" dirty="0">
                <a:latin typeface="Arial" pitchFamily="34" charset="0"/>
                <a:ea typeface="Times New Roman" pitchFamily="18" charset="0"/>
              </a:rPr>
              <a:t>EMAIL: </a:t>
            </a:r>
            <a:r>
              <a:rPr lang="en-US" b="1" i="1" dirty="0" smtClean="0">
                <a:latin typeface="Arial" pitchFamily="34" charset="0"/>
                <a:ea typeface="Times New Roman" pitchFamily="18" charset="0"/>
                <a:hlinkClick r:id="rId5"/>
              </a:rPr>
              <a:t>Christy.colvin@mga.edu</a:t>
            </a:r>
            <a:endParaRPr lang="en-US" b="1" i="1" dirty="0" smtClean="0">
              <a:latin typeface="Arial" pitchFamily="34" charset="0"/>
              <a:ea typeface="Times New Roman" pitchFamily="18" charset="0"/>
            </a:endParaRPr>
          </a:p>
          <a:p>
            <a:pPr lvl="0" fontAlgn="base">
              <a:spcBef>
                <a:spcPct val="0"/>
              </a:spcBef>
              <a:spcAft>
                <a:spcPct val="0"/>
              </a:spcAft>
              <a:tabLst>
                <a:tab pos="-914400" algn="l"/>
              </a:tabLst>
            </a:pPr>
            <a:endParaRPr lang="en-US" b="1" i="1" dirty="0" smtClean="0">
              <a:latin typeface="Arial" pitchFamily="34" charset="0"/>
              <a:ea typeface="Times New Roman" pitchFamily="18" charset="0"/>
            </a:endParaRPr>
          </a:p>
          <a:p>
            <a:pPr lvl="0" fontAlgn="base">
              <a:spcBef>
                <a:spcPct val="0"/>
              </a:spcBef>
              <a:spcAft>
                <a:spcPct val="0"/>
              </a:spcAft>
              <a:tabLst>
                <a:tab pos="-914400" algn="l"/>
              </a:tabLst>
            </a:pPr>
            <a:endParaRPr lang="en-US" dirty="0"/>
          </a:p>
        </p:txBody>
      </p:sp>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7526787" y="5704044"/>
            <a:ext cx="1295400" cy="914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305"/>
            <a:ext cx="8229600" cy="461665"/>
          </a:xfr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Aft>
                <a:spcPct val="0"/>
              </a:spcAft>
              <a:tabLst>
                <a:tab pos="-914400" algn="l"/>
                <a:tab pos="457200" algn="l"/>
              </a:tabLst>
            </a:pPr>
            <a:r>
              <a:rPr lang="en-US" sz="2400" b="1" dirty="0">
                <a:latin typeface="+mn-lt"/>
                <a:ea typeface="Times New Roman" pitchFamily="18" charset="0"/>
                <a:cs typeface="+mn-cs"/>
              </a:rPr>
              <a:t>Changes to p-card police effective April 1, 2017</a:t>
            </a:r>
          </a:p>
        </p:txBody>
      </p:sp>
      <p:sp>
        <p:nvSpPr>
          <p:cNvPr id="3" name="Content Placeholder 2"/>
          <p:cNvSpPr>
            <a:spLocks noGrp="1"/>
          </p:cNvSpPr>
          <p:nvPr>
            <p:ph idx="1"/>
          </p:nvPr>
        </p:nvSpPr>
        <p:spPr/>
        <p:txBody>
          <a:bodyPr>
            <a:normAutofit lnSpcReduction="10000"/>
          </a:bodyPr>
          <a:lstStyle/>
          <a:p>
            <a:r>
              <a:rPr lang="en-US" dirty="0" smtClean="0"/>
              <a:t>P-card is no longer the preferred method of procurement small value items – </a:t>
            </a:r>
            <a:r>
              <a:rPr lang="en-US" dirty="0" err="1" smtClean="0"/>
              <a:t>Epro</a:t>
            </a:r>
            <a:r>
              <a:rPr lang="en-US" dirty="0" smtClean="0"/>
              <a:t> is to be used whenever possible</a:t>
            </a:r>
          </a:p>
          <a:p>
            <a:r>
              <a:rPr lang="en-US" dirty="0" smtClean="0"/>
              <a:t>Pre-Approval Process – two signature requirement – budget approver and fiscal approver</a:t>
            </a:r>
          </a:p>
          <a:p>
            <a:r>
              <a:rPr lang="en-US" dirty="0" smtClean="0"/>
              <a:t>Credit Check – initial and at time of card renewal</a:t>
            </a:r>
          </a:p>
          <a:p>
            <a:pPr lvl="1"/>
            <a:r>
              <a:rPr lang="en-US" dirty="0" smtClean="0"/>
              <a:t>Score provided – either pass or fail</a:t>
            </a:r>
          </a:p>
          <a:p>
            <a:pPr marL="914400" lvl="2" indent="0">
              <a:buNone/>
            </a:pPr>
            <a:endParaRPr lang="en-US" dirty="0"/>
          </a:p>
        </p:txBody>
      </p:sp>
    </p:spTree>
    <p:extLst>
      <p:ext uri="{BB962C8B-B14F-4D97-AF65-F5344CB8AC3E}">
        <p14:creationId xmlns:p14="http://schemas.microsoft.com/office/powerpoint/2010/main" val="84015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734"/>
            <a:ext cx="8229600" cy="646331"/>
          </a:xfr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a:latin typeface="+mn-lt"/>
                <a:ea typeface="+mn-ea"/>
                <a:cs typeface="+mn-cs"/>
              </a:rPr>
              <a:t>Pre-Approval Requirement</a:t>
            </a:r>
          </a:p>
        </p:txBody>
      </p:sp>
      <p:sp>
        <p:nvSpPr>
          <p:cNvPr id="4" name="TextBox 3"/>
          <p:cNvSpPr txBox="1"/>
          <p:nvPr/>
        </p:nvSpPr>
        <p:spPr>
          <a:xfrm>
            <a:off x="5105400" y="1600200"/>
            <a:ext cx="3200400" cy="4247317"/>
          </a:xfrm>
          <a:prstGeom prst="rect">
            <a:avLst/>
          </a:prstGeom>
          <a:noFill/>
        </p:spPr>
        <p:txBody>
          <a:bodyPr wrap="square" rtlCol="0">
            <a:spAutoFit/>
          </a:bodyPr>
          <a:lstStyle/>
          <a:p>
            <a:r>
              <a:rPr lang="en-US" dirty="0" smtClean="0"/>
              <a:t>Required for all purchases with p-card unless the following applies:</a:t>
            </a:r>
          </a:p>
          <a:p>
            <a:pPr marL="285750" indent="-285750">
              <a:buFont typeface="Arial" panose="020B0604020202020204" pitchFamily="34" charset="0"/>
              <a:buChar char="•"/>
            </a:pPr>
            <a:r>
              <a:rPr lang="en-US" dirty="0" smtClean="0"/>
              <a:t>Special Exemption granted</a:t>
            </a:r>
          </a:p>
          <a:p>
            <a:pPr marL="285750" indent="-285750">
              <a:buFont typeface="Arial" panose="020B0604020202020204" pitchFamily="34" charset="0"/>
              <a:buChar char="•"/>
            </a:pPr>
            <a:r>
              <a:rPr lang="en-US" dirty="0" smtClean="0"/>
              <a:t>Emergency</a:t>
            </a:r>
          </a:p>
          <a:p>
            <a:pPr marL="285750" indent="-285750">
              <a:buFont typeface="Arial" panose="020B0604020202020204" pitchFamily="34" charset="0"/>
              <a:buChar char="•"/>
            </a:pPr>
            <a:r>
              <a:rPr lang="en-US" dirty="0" smtClean="0"/>
              <a:t>Under $1000 – unplanned, non-routine, or urgent point of sale purchases</a:t>
            </a:r>
          </a:p>
          <a:p>
            <a:endParaRPr lang="en-US" dirty="0"/>
          </a:p>
          <a:p>
            <a:r>
              <a:rPr lang="en-US" dirty="0" smtClean="0"/>
              <a:t>Written explanation required to be submitted with p-card reconciliation for any p-card transaction that is not supported by the approved p-card purchase request</a:t>
            </a:r>
            <a:endParaRPr lang="en-US" dirty="0"/>
          </a:p>
        </p:txBody>
      </p:sp>
      <p:pic>
        <p:nvPicPr>
          <p:cNvPr id="3" name="Picture 2"/>
          <p:cNvPicPr>
            <a:picLocks noChangeAspect="1"/>
          </p:cNvPicPr>
          <p:nvPr/>
        </p:nvPicPr>
        <p:blipFill>
          <a:blip r:embed="rId2"/>
          <a:stretch>
            <a:fillRect/>
          </a:stretch>
        </p:blipFill>
        <p:spPr>
          <a:xfrm>
            <a:off x="762000" y="1219200"/>
            <a:ext cx="4007248" cy="5195888"/>
          </a:xfrm>
          <a:prstGeom prst="rect">
            <a:avLst/>
          </a:prstGeom>
        </p:spPr>
      </p:pic>
    </p:spTree>
    <p:extLst>
      <p:ext uri="{BB962C8B-B14F-4D97-AF65-F5344CB8AC3E}">
        <p14:creationId xmlns:p14="http://schemas.microsoft.com/office/powerpoint/2010/main" val="150536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8815"/>
            <a:ext cx="8077200" cy="1754326"/>
          </a:xfrm>
        </p:spPr>
        <p:style>
          <a:lnRef idx="1">
            <a:schemeClr val="accent4"/>
          </a:lnRef>
          <a:fillRef idx="2">
            <a:schemeClr val="accent4"/>
          </a:fillRef>
          <a:effectRef idx="1">
            <a:schemeClr val="accent4"/>
          </a:effectRef>
          <a:fontRef idx="minor">
            <a:schemeClr val="dk1"/>
          </a:fontRef>
        </p:style>
        <p:txBody>
          <a:bodyPr vert="horz" wrap="square" lIns="91440" tIns="45720" rIns="91440" bIns="45720" rtlCol="0" anchor="ctr">
            <a:spAutoFit/>
          </a:bodyPr>
          <a:lstStyle/>
          <a:p>
            <a:r>
              <a:rPr lang="en-US" sz="3600" dirty="0" smtClean="0"/>
              <a:t>U</a:t>
            </a:r>
            <a:r>
              <a:rPr lang="en-US" sz="3600" dirty="0" smtClean="0">
                <a:solidFill>
                  <a:schemeClr val="dk1"/>
                </a:solidFill>
                <a:latin typeface="+mn-lt"/>
                <a:ea typeface="+mn-ea"/>
                <a:cs typeface="+mn-cs"/>
              </a:rPr>
              <a:t>nplanned</a:t>
            </a:r>
            <a:r>
              <a:rPr lang="en-US" sz="3600" dirty="0">
                <a:solidFill>
                  <a:schemeClr val="dk1"/>
                </a:solidFill>
                <a:latin typeface="+mn-lt"/>
                <a:ea typeface="+mn-ea"/>
                <a:cs typeface="+mn-cs"/>
              </a:rPr>
              <a:t>, non-routine and urgent point of sale p-card transactions</a:t>
            </a:r>
            <a:br>
              <a:rPr lang="en-US" sz="3600" dirty="0">
                <a:solidFill>
                  <a:schemeClr val="dk1"/>
                </a:solidFill>
                <a:latin typeface="+mn-lt"/>
                <a:ea typeface="+mn-ea"/>
                <a:cs typeface="+mn-cs"/>
              </a:rPr>
            </a:br>
            <a:endParaRPr lang="en-US" sz="3600" dirty="0">
              <a:solidFill>
                <a:schemeClr val="dk1"/>
              </a:solidFill>
              <a:latin typeface="+mn-lt"/>
              <a:ea typeface="+mn-ea"/>
              <a:cs typeface="+mn-cs"/>
            </a:endParaRPr>
          </a:p>
        </p:txBody>
      </p:sp>
      <p:sp>
        <p:nvSpPr>
          <p:cNvPr id="3" name="Content Placeholder 2"/>
          <p:cNvSpPr>
            <a:spLocks noGrp="1"/>
          </p:cNvSpPr>
          <p:nvPr>
            <p:ph idx="1"/>
          </p:nvPr>
        </p:nvSpPr>
        <p:spPr>
          <a:xfrm>
            <a:off x="457200" y="2057400"/>
            <a:ext cx="8229600" cy="4068763"/>
          </a:xfrm>
        </p:spPr>
        <p:txBody>
          <a:bodyPr/>
          <a:lstStyle/>
          <a:p>
            <a:r>
              <a:rPr lang="en-US" dirty="0" smtClean="0"/>
              <a:t>Purchases such as office supplies do not meet this requirement e.g. ink cartridges</a:t>
            </a:r>
          </a:p>
          <a:p>
            <a:r>
              <a:rPr lang="en-US" dirty="0" smtClean="0"/>
              <a:t>If in doubt – complete the p-card purchase request form and have it approved prior to purchase</a:t>
            </a:r>
          </a:p>
          <a:p>
            <a:r>
              <a:rPr lang="en-US" dirty="0" smtClean="0"/>
              <a:t>Regular p-card transactions should not be unplanned, non-routine or urgent</a:t>
            </a:r>
            <a:endParaRPr lang="en-US" dirty="0"/>
          </a:p>
        </p:txBody>
      </p:sp>
    </p:spTree>
    <p:extLst>
      <p:ext uri="{BB962C8B-B14F-4D97-AF65-F5344CB8AC3E}">
        <p14:creationId xmlns:p14="http://schemas.microsoft.com/office/powerpoint/2010/main" val="188721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219200"/>
            <a:ext cx="7010400" cy="49936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050" dirty="0"/>
          </a:p>
          <a:p>
            <a:r>
              <a:rPr lang="en-US" sz="1400" dirty="0" smtClean="0"/>
              <a:t>The Order of Precedence provides you with a list of sources you must use to determine if the commodity or service you are trying to acquire has already been negotiated and must be purchased from the source.</a:t>
            </a:r>
          </a:p>
          <a:p>
            <a:endParaRPr lang="en-US" sz="1400" dirty="0" smtClean="0"/>
          </a:p>
          <a:p>
            <a:r>
              <a:rPr lang="en-US" sz="1400" dirty="0" smtClean="0"/>
              <a:t>Must </a:t>
            </a:r>
            <a:r>
              <a:rPr lang="en-US" sz="1400" dirty="0"/>
              <a:t>be followed in this order:</a:t>
            </a:r>
          </a:p>
          <a:p>
            <a:endParaRPr lang="en-US" sz="1400" b="1" dirty="0" smtClean="0"/>
          </a:p>
          <a:p>
            <a:r>
              <a:rPr lang="en-US" sz="1400" b="1" dirty="0" smtClean="0"/>
              <a:t>1.  Mandatory </a:t>
            </a:r>
            <a:r>
              <a:rPr lang="en-US" sz="1400" b="1" dirty="0"/>
              <a:t>Statewide Contracts</a:t>
            </a:r>
          </a:p>
          <a:p>
            <a:endParaRPr lang="en-US" sz="1400" b="1" dirty="0" smtClean="0"/>
          </a:p>
          <a:p>
            <a:r>
              <a:rPr lang="en-US" sz="1400" b="1" dirty="0" smtClean="0"/>
              <a:t>2.  Existing </a:t>
            </a:r>
            <a:r>
              <a:rPr lang="en-US" sz="1400" b="1" dirty="0"/>
              <a:t>State Entity Contracts</a:t>
            </a:r>
          </a:p>
          <a:p>
            <a:endParaRPr lang="en-US" sz="1400" b="1" dirty="0" smtClean="0"/>
          </a:p>
          <a:p>
            <a:r>
              <a:rPr lang="en-US" sz="1400" b="1" dirty="0" smtClean="0"/>
              <a:t>3.  Statutory Sources: </a:t>
            </a:r>
          </a:p>
          <a:p>
            <a:r>
              <a:rPr lang="en-US" sz="1400" b="1" dirty="0" smtClean="0"/>
              <a:t> Products Certified as Mandatory by the State User Council, which includes some products provided by the Georgia Enterprises for Products and Services (“GEPS”)</a:t>
            </a:r>
          </a:p>
          <a:p>
            <a:r>
              <a:rPr lang="en-US" sz="1400" b="1" dirty="0" smtClean="0"/>
              <a:t>Georgia Correctional Industries Administration products which have been certified as Mandatory by the Commissioner of the Department of Corrections (“GCI”) </a:t>
            </a:r>
          </a:p>
          <a:p>
            <a:endParaRPr lang="en-US" sz="1400" b="1" dirty="0" smtClean="0"/>
          </a:p>
          <a:p>
            <a:r>
              <a:rPr lang="en-US" sz="1400" b="1" dirty="0" smtClean="0"/>
              <a:t>4.Choice </a:t>
            </a:r>
            <a:r>
              <a:rPr lang="en-US" sz="1400" b="1" dirty="0"/>
              <a:t>of 5 </a:t>
            </a:r>
            <a:r>
              <a:rPr lang="en-US" sz="1400" b="1" dirty="0" smtClean="0"/>
              <a:t>as: </a:t>
            </a:r>
            <a:endParaRPr lang="en-US" sz="1400" b="1" dirty="0"/>
          </a:p>
          <a:p>
            <a:r>
              <a:rPr lang="en-US" sz="1400" b="1" dirty="0" smtClean="0"/>
              <a:t>Convenience Statewide </a:t>
            </a:r>
            <a:r>
              <a:rPr lang="en-US" sz="1400" b="1" dirty="0"/>
              <a:t>Contracts</a:t>
            </a:r>
          </a:p>
          <a:p>
            <a:r>
              <a:rPr lang="en-US" sz="1400" b="1" dirty="0"/>
              <a:t>GEPS Preferred Products (i.e. those items not certified as mandatory)</a:t>
            </a:r>
          </a:p>
          <a:p>
            <a:r>
              <a:rPr lang="en-US" sz="1400" b="1" dirty="0"/>
              <a:t>SPD Pre-Approved </a:t>
            </a:r>
            <a:r>
              <a:rPr lang="en-US" sz="1400" b="1" dirty="0" smtClean="0"/>
              <a:t> Piggyback Purchases</a:t>
            </a:r>
          </a:p>
          <a:p>
            <a:r>
              <a:rPr lang="en-US" sz="1400" b="1" dirty="0" smtClean="0"/>
              <a:t>SPD </a:t>
            </a:r>
            <a:r>
              <a:rPr lang="en-US" sz="1400" b="1" dirty="0"/>
              <a:t>Pre-Approved Consortia and Cooperative </a:t>
            </a:r>
            <a:r>
              <a:rPr lang="en-US" sz="1400" b="1" dirty="0" smtClean="0"/>
              <a:t>Purchasing</a:t>
            </a:r>
          </a:p>
          <a:p>
            <a:r>
              <a:rPr lang="en-US" sz="1400" b="1" dirty="0" smtClean="0"/>
              <a:t>Open </a:t>
            </a:r>
            <a:r>
              <a:rPr lang="en-US" sz="1400" b="1" dirty="0"/>
              <a:t>Market Purchases</a:t>
            </a:r>
            <a:endParaRPr lang="en-US" sz="1400" dirty="0"/>
          </a:p>
        </p:txBody>
      </p:sp>
      <p:sp>
        <p:nvSpPr>
          <p:cNvPr id="6" name="TextBox 5"/>
          <p:cNvSpPr txBox="1"/>
          <p:nvPr/>
        </p:nvSpPr>
        <p:spPr>
          <a:xfrm>
            <a:off x="818072" y="152400"/>
            <a:ext cx="7010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solidFill>
                  <a:schemeClr val="tx1"/>
                </a:solidFill>
              </a:rPr>
              <a:t>Order of Precedence</a:t>
            </a:r>
            <a:endParaRPr lang="en-US" sz="3600"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5334000" y="2133600"/>
            <a:ext cx="1600200" cy="1198560"/>
          </a:xfrm>
          <a:prstGeom prst="rect">
            <a:avLst/>
          </a:prstGeom>
          <a:noFill/>
          <a:ln w="9525">
            <a:noFill/>
            <a:miter lim="800000"/>
            <a:headEnd/>
            <a:tailEnd/>
          </a:ln>
        </p:spPr>
      </p:pic>
    </p:spTree>
    <p:extLst>
      <p:ext uri="{BB962C8B-B14F-4D97-AF65-F5344CB8AC3E}">
        <p14:creationId xmlns:p14="http://schemas.microsoft.com/office/powerpoint/2010/main" val="403344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_591x453.png"/>
          <p:cNvPicPr>
            <a:picLocks noChangeAspect="1"/>
          </p:cNvPicPr>
          <p:nvPr/>
        </p:nvPicPr>
        <p:blipFill>
          <a:blip r:embed="rId2" cstate="print"/>
          <a:stretch>
            <a:fillRect/>
          </a:stretch>
        </p:blipFill>
        <p:spPr>
          <a:xfrm>
            <a:off x="762000" y="628685"/>
            <a:ext cx="7848600" cy="5653596"/>
          </a:xfrm>
          <a:prstGeom prst="rect">
            <a:avLst/>
          </a:prstGeom>
        </p:spPr>
      </p:pic>
      <p:cxnSp>
        <p:nvCxnSpPr>
          <p:cNvPr id="4" name="Straight Arrow Connector 3"/>
          <p:cNvCxnSpPr/>
          <p:nvPr/>
        </p:nvCxnSpPr>
        <p:spPr>
          <a:xfrm flipV="1">
            <a:off x="5179443" y="1068062"/>
            <a:ext cx="99060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 name="TextBox 4"/>
          <p:cNvSpPr txBox="1"/>
          <p:nvPr/>
        </p:nvSpPr>
        <p:spPr>
          <a:xfrm>
            <a:off x="6177951" y="929563"/>
            <a:ext cx="1676400" cy="27699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smtClean="0"/>
              <a:t>Xerox</a:t>
            </a:r>
            <a:endParaRPr lang="en-US" sz="1200" dirty="0"/>
          </a:p>
        </p:txBody>
      </p:sp>
      <p:cxnSp>
        <p:nvCxnSpPr>
          <p:cNvPr id="6" name="Straight Arrow Connector 5"/>
          <p:cNvCxnSpPr/>
          <p:nvPr/>
        </p:nvCxnSpPr>
        <p:spPr>
          <a:xfrm flipH="1" flipV="1">
            <a:off x="2286000" y="2308870"/>
            <a:ext cx="914400" cy="4572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 name="TextBox 8"/>
          <p:cNvSpPr txBox="1"/>
          <p:nvPr/>
        </p:nvSpPr>
        <p:spPr>
          <a:xfrm>
            <a:off x="609600" y="2237602"/>
            <a:ext cx="1676400" cy="27699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smtClean="0"/>
              <a:t>Custodial Services </a:t>
            </a:r>
            <a:endParaRPr lang="en-US" sz="1200" dirty="0"/>
          </a:p>
        </p:txBody>
      </p:sp>
      <p:grpSp>
        <p:nvGrpSpPr>
          <p:cNvPr id="24" name="Group 23"/>
          <p:cNvGrpSpPr/>
          <p:nvPr/>
        </p:nvGrpSpPr>
        <p:grpSpPr>
          <a:xfrm>
            <a:off x="609600" y="5486400"/>
            <a:ext cx="685800" cy="850763"/>
            <a:chOff x="609600" y="5486400"/>
            <a:chExt cx="685800" cy="850763"/>
          </a:xfrm>
        </p:grpSpPr>
        <p:cxnSp>
          <p:nvCxnSpPr>
            <p:cNvPr id="19" name="Straight Connector 18"/>
            <p:cNvCxnSpPr/>
            <p:nvPr/>
          </p:nvCxnSpPr>
          <p:spPr>
            <a:xfrm flipH="1">
              <a:off x="609600" y="5486400"/>
              <a:ext cx="533400"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609600" y="5486400"/>
              <a:ext cx="0" cy="85076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a:off x="609600" y="6328019"/>
              <a:ext cx="6858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27" name="TextBox 26"/>
          <p:cNvSpPr txBox="1"/>
          <p:nvPr/>
        </p:nvSpPr>
        <p:spPr>
          <a:xfrm>
            <a:off x="1295400" y="6088935"/>
            <a:ext cx="66294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smtClean="0"/>
              <a:t>Convenience Statewide Contracts: Staples, Grainger, &amp; SCW</a:t>
            </a:r>
          </a:p>
          <a:p>
            <a:pPr algn="ctr"/>
            <a:r>
              <a:rPr lang="en-US" sz="1200" dirty="0" smtClean="0"/>
              <a:t>Open Market Purchases:  Amazon</a:t>
            </a:r>
            <a:endParaRPr lang="en-US" sz="1200" dirty="0"/>
          </a:p>
        </p:txBody>
      </p:sp>
      <p:sp>
        <p:nvSpPr>
          <p:cNvPr id="12" name="TextBox 11"/>
          <p:cNvSpPr txBox="1"/>
          <p:nvPr/>
        </p:nvSpPr>
        <p:spPr>
          <a:xfrm>
            <a:off x="304800" y="152400"/>
            <a:ext cx="8534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solidFill>
                  <a:schemeClr val="tx1"/>
                </a:solidFill>
              </a:rPr>
              <a:t>Order of Precedence</a:t>
            </a:r>
            <a:endParaRPr lang="en-US" sz="2400" dirty="0">
              <a:solidFill>
                <a:schemeClr val="tx1"/>
              </a:solidFill>
            </a:endParaRPr>
          </a:p>
        </p:txBody>
      </p:sp>
    </p:spTree>
    <p:extLst>
      <p:ext uri="{BB962C8B-B14F-4D97-AF65-F5344CB8AC3E}">
        <p14:creationId xmlns:p14="http://schemas.microsoft.com/office/powerpoint/2010/main" val="706911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6336268"/>
            <a:ext cx="3657600" cy="369332"/>
          </a:xfrm>
          <a:prstGeom prst="rect">
            <a:avLst/>
          </a:prstGeom>
          <a:noFill/>
          <a:ln w="19050">
            <a:solidFill>
              <a:srgbClr val="7030A0"/>
            </a:solidFill>
          </a:ln>
        </p:spPr>
        <p:txBody>
          <a:bodyPr wrap="square" rtlCol="0">
            <a:spAutoFit/>
          </a:bodyPr>
          <a:lstStyle/>
          <a:p>
            <a:pPr algn="ctr"/>
            <a:r>
              <a:rPr lang="en-US" b="1" dirty="0" smtClean="0"/>
              <a:t>User Id and Password: tgmguest</a:t>
            </a:r>
            <a:endParaRPr lang="en-US" b="1" dirty="0"/>
          </a:p>
        </p:txBody>
      </p:sp>
      <p:sp>
        <p:nvSpPr>
          <p:cNvPr id="6" name="TextBox 5"/>
          <p:cNvSpPr txBox="1"/>
          <p:nvPr/>
        </p:nvSpPr>
        <p:spPr>
          <a:xfrm>
            <a:off x="914400" y="914400"/>
            <a:ext cx="7467600" cy="2308324"/>
          </a:xfrm>
          <a:prstGeom prst="rect">
            <a:avLst/>
          </a:prstGeom>
          <a:noFill/>
        </p:spPr>
        <p:txBody>
          <a:bodyPr wrap="square" rtlCol="0">
            <a:spAutoFit/>
          </a:bodyPr>
          <a:lstStyle/>
          <a:p>
            <a:pPr algn="ctr"/>
            <a:r>
              <a:rPr lang="en-US" dirty="0" smtClean="0"/>
              <a:t>To look up statewide contracts you can utilize the Team Georgia Marketplace Window Shopper website.  Please keep in mind that statewide contracts are changing.  Some will be renewed and may have a new number, some may be discontinued. Other statewide contracts may be created for the first time.</a:t>
            </a:r>
          </a:p>
          <a:p>
            <a:endParaRPr lang="en-US" dirty="0" smtClean="0"/>
          </a:p>
          <a:p>
            <a:pPr algn="ctr"/>
            <a:r>
              <a:rPr lang="en-US" dirty="0" smtClean="0"/>
              <a:t>Access the site at:</a:t>
            </a:r>
          </a:p>
          <a:p>
            <a:pPr algn="ctr"/>
            <a:r>
              <a:rPr lang="en-US" dirty="0" smtClean="0">
                <a:solidFill>
                  <a:srgbClr val="7030A0"/>
                </a:solidFill>
                <a:hlinkClick r:id="rId3"/>
              </a:rPr>
              <a:t>https://solutions.sciquest.com/apps/Router/Login?OrgName=Georgia</a:t>
            </a:r>
            <a:endParaRPr lang="en-US" dirty="0" smtClean="0">
              <a:solidFill>
                <a:srgbClr val="7030A0"/>
              </a:solidFill>
            </a:endParaRPr>
          </a:p>
          <a:p>
            <a:endParaRPr lang="en-US" dirty="0"/>
          </a:p>
        </p:txBody>
      </p:sp>
      <p:sp>
        <p:nvSpPr>
          <p:cNvPr id="5" name="TextBox 4"/>
          <p:cNvSpPr txBox="1"/>
          <p:nvPr/>
        </p:nvSpPr>
        <p:spPr>
          <a:xfrm>
            <a:off x="2374114" y="374380"/>
            <a:ext cx="4421403" cy="523220"/>
          </a:xfrm>
          <a:prstGeom prst="rect">
            <a:avLst/>
          </a:prstGeom>
          <a:noFill/>
        </p:spPr>
        <p:txBody>
          <a:bodyPr wrap="none" rtlCol="0">
            <a:spAutoFit/>
          </a:bodyPr>
          <a:lstStyle/>
          <a:p>
            <a:r>
              <a:rPr lang="en-US" sz="2800" b="1" dirty="0" smtClean="0">
                <a:latin typeface="Britannic Bold" pitchFamily="34" charset="0"/>
              </a:rPr>
              <a:t>Team Georgia Marketplace</a:t>
            </a:r>
            <a:endParaRPr lang="en-US" sz="2800" b="1" dirty="0">
              <a:latin typeface="Britannic Bold" pitchFamily="34"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337" t="19502" r="15673" b="26659"/>
          <a:stretch/>
        </p:blipFill>
        <p:spPr bwMode="auto">
          <a:xfrm>
            <a:off x="2819400" y="2895600"/>
            <a:ext cx="3726199" cy="3320562"/>
          </a:xfrm>
          <a:prstGeom prst="rect">
            <a:avLst/>
          </a:prstGeom>
          <a:ln>
            <a:headEnd/>
            <a:tailEnd/>
          </a:ln>
          <a:extLst/>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177747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51437</TotalTime>
  <Words>2317</Words>
  <Application>Microsoft Office PowerPoint</Application>
  <PresentationFormat>On-screen Show (4:3)</PresentationFormat>
  <Paragraphs>259</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Britannic Bold</vt:lpstr>
      <vt:lpstr>Calibri</vt:lpstr>
      <vt:lpstr>Perpetua</vt:lpstr>
      <vt:lpstr>Times New Roman</vt:lpstr>
      <vt:lpstr>Wingdings</vt:lpstr>
      <vt:lpstr>Office Theme</vt:lpstr>
      <vt:lpstr>P-Card Training FY23</vt:lpstr>
      <vt:lpstr>Use of the Purchasing Card</vt:lpstr>
      <vt:lpstr>PowerPoint Presentation</vt:lpstr>
      <vt:lpstr>Changes to p-card police effective April 1, 2017</vt:lpstr>
      <vt:lpstr>Pre-Approval Requirement</vt:lpstr>
      <vt:lpstr>Unplanned, non-routine and urgent point of sale p-card transactions </vt:lpstr>
      <vt:lpstr>PowerPoint Presentation</vt:lpstr>
      <vt:lpstr>PowerPoint Presentation</vt:lpstr>
      <vt:lpstr>PowerPoint Presentation</vt:lpstr>
      <vt:lpstr>PowerPoint Presentation</vt:lpstr>
      <vt:lpstr>PowerPoint Presentation</vt:lpstr>
      <vt:lpstr>Allowable Purchases</vt:lpstr>
      <vt:lpstr>PowerPoint Presentation</vt:lpstr>
      <vt:lpstr>Purchasing within the School</vt:lpstr>
      <vt:lpstr>PowerPoint Presentation</vt:lpstr>
      <vt:lpstr>PowerPoint Presentation</vt:lpstr>
      <vt:lpstr>Emergency Purchases</vt:lpstr>
      <vt:lpstr>PowerPoint Presentation</vt:lpstr>
      <vt:lpstr>PowerPoint Presentation</vt:lpstr>
      <vt:lpstr>PowerPoint Presentation</vt:lpstr>
      <vt:lpstr>PowerPoint Presentation</vt:lpstr>
      <vt:lpstr>PowerPoint Presentation</vt:lpstr>
      <vt:lpstr>Add p-card reconciliation to shared network drive</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P-Card Training FY12</dc:title>
  <dc:creator>barbara.burns</dc:creator>
  <cp:lastModifiedBy>Ingram, Amy</cp:lastModifiedBy>
  <cp:revision>180</cp:revision>
  <cp:lastPrinted>2018-07-24T13:24:52Z</cp:lastPrinted>
  <dcterms:created xsi:type="dcterms:W3CDTF">2011-05-11T13:50:05Z</dcterms:created>
  <dcterms:modified xsi:type="dcterms:W3CDTF">2022-10-21T13:49:10Z</dcterms:modified>
</cp:coreProperties>
</file>