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1"/>
  </p:notesMasterIdLst>
  <p:sldIdLst>
    <p:sldId id="256" r:id="rId2"/>
    <p:sldId id="328" r:id="rId3"/>
    <p:sldId id="331" r:id="rId4"/>
    <p:sldId id="258" r:id="rId5"/>
    <p:sldId id="259" r:id="rId6"/>
    <p:sldId id="327" r:id="rId7"/>
    <p:sldId id="260" r:id="rId8"/>
    <p:sldId id="262" r:id="rId9"/>
    <p:sldId id="263" r:id="rId10"/>
    <p:sldId id="293" r:id="rId11"/>
    <p:sldId id="272" r:id="rId12"/>
    <p:sldId id="274" r:id="rId13"/>
    <p:sldId id="275" r:id="rId14"/>
    <p:sldId id="261" r:id="rId15"/>
    <p:sldId id="323" r:id="rId16"/>
    <p:sldId id="294" r:id="rId17"/>
    <p:sldId id="295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4" r:id="rId45"/>
    <p:sldId id="336" r:id="rId46"/>
    <p:sldId id="276" r:id="rId47"/>
    <p:sldId id="330" r:id="rId48"/>
    <p:sldId id="277" r:id="rId49"/>
    <p:sldId id="33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FB155-3DE0-4B0A-B3BB-CAF7E61ABBC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3A849-6F77-438A-8646-3C3364BD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6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4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2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Alderman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4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5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5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docs/environmental-services/oil-spcc/Cochran_Campus_Oil_SPCC_Plan-QR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r9blaWHHS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ga.edu/plant/" TargetMode="External"/><Relationship Id="rId3" Type="http://schemas.openxmlformats.org/officeDocument/2006/relationships/hyperlink" Target="http://www.mga.edu/police/emergency-response-plan.aspx" TargetMode="External"/><Relationship Id="rId7" Type="http://schemas.openxmlformats.org/officeDocument/2006/relationships/hyperlink" Target="http://www.mga.edu/police/" TargetMode="External"/><Relationship Id="rId2" Type="http://schemas.openxmlformats.org/officeDocument/2006/relationships/hyperlink" Target="http://www.mga.edu/risk-management/docs/environmental-services/oil-spcc/Cochran_Campus_Oil_SPCC_Plan-QR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ga.edu/risk-management/environmental-health-and-safety-division/right-to-know/default.aspx" TargetMode="External"/><Relationship Id="rId11" Type="http://schemas.openxmlformats.org/officeDocument/2006/relationships/image" Target="../media/image59.gif"/><Relationship Id="rId5" Type="http://schemas.openxmlformats.org/officeDocument/2006/relationships/hyperlink" Target="http://www.mga.edu/risk-management/report-a-hazard.aspx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mga.edu/risk-management/shelter-locations.aspx" TargetMode="External"/><Relationship Id="rId9" Type="http://schemas.openxmlformats.org/officeDocument/2006/relationships/hyperlink" Target="http://www.mga.edu/technolog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077200" cy="21336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Building Coordinator Training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</a:b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Cochran Campus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52" y="5715000"/>
            <a:ext cx="4221698" cy="9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Oil spill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4343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b="0" dirty="0"/>
              <a:t>Notify all: 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b="0" dirty="0"/>
              <a:t>University Police (478) </a:t>
            </a:r>
            <a:r>
              <a:rPr lang="en-US" dirty="0"/>
              <a:t>934-3002 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b="0" dirty="0"/>
              <a:t>Plant Operations (478) 934-3000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Extinguish all sources of ignition and remove all vehicles from spill area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The SPCC plan for Cochran can be found </a:t>
            </a:r>
            <a:r>
              <a:rPr lang="en-US" dirty="0">
                <a:hlinkClick r:id="rId2"/>
              </a:rPr>
              <a:t>online</a:t>
            </a:r>
            <a:endParaRPr lang="en-US" dirty="0"/>
          </a:p>
          <a:p>
            <a:pPr lvl="1">
              <a:buFont typeface="Wingdings" panose="05000000000000000000" pitchFamily="2" charset="2"/>
              <a:buChar char="F"/>
            </a:pPr>
            <a:endParaRPr lang="en-US" dirty="0"/>
          </a:p>
          <a:p>
            <a:pPr marL="0" lvl="1" indent="0">
              <a:buNone/>
            </a:pPr>
            <a:r>
              <a:rPr lang="en-US" b="1" i="1" dirty="0"/>
              <a:t>Spills greater than 10 gallons: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If can be done safely, a</a:t>
            </a:r>
            <a:r>
              <a:rPr lang="en-US" b="0" dirty="0"/>
              <a:t>ttemp</a:t>
            </a:r>
            <a:r>
              <a:rPr lang="en-US" dirty="0"/>
              <a:t>t to stop release and deploy spill response materials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/>
              <a:t>SPCC Coordinator will notify authorities and response contractor to assist in cleanup</a:t>
            </a:r>
          </a:p>
          <a:p>
            <a:pPr lvl="1">
              <a:buFont typeface="Wingdings" panose="05000000000000000000" pitchFamily="2" charset="2"/>
              <a:buChar char="F"/>
            </a:pPr>
            <a:endParaRPr lang="en-US" b="0" dirty="0"/>
          </a:p>
          <a:p>
            <a:pPr marL="0" lvl="1" indent="0">
              <a:buNone/>
            </a:pPr>
            <a:r>
              <a:rPr lang="en-US" b="1" i="1" dirty="0"/>
              <a:t>Spill less than 10 gallons: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Contain spill with absorbent material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Recover spilled material using absorbent materials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/>
              <a:t>SPCC Coordinator will arrange for proper disposal of waste materials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Natural gas leak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Natural gas has an odorant added to make it smell like rotten eggs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A flame or spark in the area could cause an explosion</a:t>
            </a:r>
          </a:p>
          <a:p>
            <a:pPr marL="0" indent="0"/>
            <a:r>
              <a:rPr lang="en-US" sz="2000" i="1" dirty="0"/>
              <a:t>If you smell a natural gas odor: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try to locate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Evacuate the building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open windows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use any devices that could cause a spark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Once outside, move at least 150ft away from building 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Activate fire alarm </a:t>
            </a:r>
            <a:r>
              <a:rPr lang="en-US" sz="2000" dirty="0"/>
              <a:t>outside </a:t>
            </a:r>
            <a:r>
              <a:rPr lang="en-US" sz="2000" b="0" dirty="0"/>
              <a:t>the area of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Call University Police (478) 934-3002 or 911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30514"/>
            <a:ext cx="8772595" cy="4150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Report to University Police (478) 934-3002 or 911</a:t>
            </a:r>
          </a:p>
          <a:p>
            <a:pPr marL="0" indent="0"/>
            <a:r>
              <a:rPr lang="en-US" sz="1800" i="1" dirty="0"/>
              <a:t>Minor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Charge fire extinguisher toward base of the flame</a:t>
            </a:r>
          </a:p>
          <a:p>
            <a:pPr marL="0" indent="0"/>
            <a:r>
              <a:rPr lang="en-US" sz="1800" i="1" dirty="0"/>
              <a:t>Large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Activate building alarm 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Evacuate and do not use elevators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Close all doors while exiting building (Do not lock doors)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Be prepared to stay near the floor while exiting if smoke is present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Direct crowds away from fire hydrants and road ways – clear sidewalks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Ask bystanders to watch windows for trapped persons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DO NOT attempt to rescue anyone. Notify fire department personnel.</a:t>
            </a:r>
          </a:p>
          <a:p>
            <a:pPr>
              <a:buFont typeface="Wingdings" panose="05000000000000000000" pitchFamily="2" charset="2"/>
              <a:buChar char="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Active shooters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118705"/>
          </a:xfrm>
        </p:spPr>
        <p:txBody>
          <a:bodyPr>
            <a:normAutofit/>
          </a:bodyPr>
          <a:lstStyle/>
          <a:p>
            <a:pPr marL="0" indent="0"/>
            <a:r>
              <a:rPr lang="en-US" sz="1800" i="1" dirty="0"/>
              <a:t>Immediate life-threatening event: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Notify University Police (478) 934-3002 or call 911</a:t>
            </a:r>
            <a:endParaRPr lang="en-US" sz="1800" i="1" dirty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Each individual should take whatever actions necessary to protect his or her own life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If possible, flee the area safely and avoid danger</a:t>
            </a:r>
          </a:p>
          <a:p>
            <a:pPr marL="573786" lvl="3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Lock or barricade all doors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Remain in place until “all clear” is given by law enforcement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Someone observed a weapon on campus: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Remain calm and call University Police (478) 934-3002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Do not touch the weapon or approach the individual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If possible, remove yourself from area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Evacuation and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02" y="954452"/>
            <a:ext cx="8696395" cy="42271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Evacuations will occur when an alarm sounds or upon notification by MGA officials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Leave by emergency evacuation route predesignated for your area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Depending on the emergency, you may need to </a:t>
            </a:r>
            <a:r>
              <a:rPr lang="en-US" sz="2800" b="0" u="sng" dirty="0"/>
              <a:t>stay in or exit</a:t>
            </a:r>
            <a:r>
              <a:rPr lang="en-US" sz="2800" b="0" dirty="0"/>
              <a:t> the building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44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Severe weather shelter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799"/>
            <a:ext cx="7772400" cy="3737705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/>
              <a:t>The following diagrams are the severe weather shelter areas for each building on the Cochran campus.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These locations are on the main level away from windows and doors. Shelter areas are highlighted in </a:t>
            </a:r>
            <a:r>
              <a:rPr lang="en-US" sz="2400" b="0" u="dbl" dirty="0">
                <a:uFill>
                  <a:solidFill>
                    <a:srgbClr val="FFC000"/>
                  </a:solidFill>
                </a:uFill>
              </a:rPr>
              <a:t>yellow</a:t>
            </a:r>
            <a:r>
              <a:rPr lang="en-US" sz="2400" b="0" dirty="0"/>
              <a:t>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These areas can also be accessed </a:t>
            </a:r>
            <a:r>
              <a:rPr lang="en-US" sz="2400" b="0" dirty="0">
                <a:hlinkClick r:id="rId2"/>
              </a:rPr>
              <a:t>online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8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839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uilding">
            <a:extLst>
              <a:ext uri="{FF2B5EF4-FFF2-40B4-BE49-F238E27FC236}">
                <a16:creationId xmlns:a16="http://schemas.microsoft.com/office/drawing/2014/main" id="{E87A547F-35E5-2C4F-F4B8-02F010D0B1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0" y="0"/>
            <a:ext cx="8872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5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8400" y="4419600"/>
            <a:ext cx="2286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floors will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floor plan of a building">
            <a:extLst>
              <a:ext uri="{FF2B5EF4-FFF2-40B4-BE49-F238E27FC236}">
                <a16:creationId xmlns:a16="http://schemas.microsoft.com/office/drawing/2014/main" id="{87C1F59F-E934-00D1-0A85-A74B1F4C0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8" y="0"/>
            <a:ext cx="8873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1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01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Building Coordinator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719255" cy="426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Serve as the building contact during regular business hours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Understand the appropriate safety measures and who to contact in an event of an emergency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Aid in the safety of students, faculty, and staff present in your designated building/floor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Become familiar with the evacuation and assembly areas both inside and outside of your building</a:t>
            </a:r>
          </a:p>
        </p:txBody>
      </p:sp>
    </p:spTree>
    <p:extLst>
      <p:ext uri="{BB962C8B-B14F-4D97-AF65-F5344CB8AC3E}">
        <p14:creationId xmlns:p14="http://schemas.microsoft.com/office/powerpoint/2010/main" val="49049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4800600"/>
            <a:ext cx="2286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3405137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50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0" y="2057400"/>
            <a:ext cx="2286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1707193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4419600"/>
            <a:ext cx="22860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Addition will also assemble on 1</a:t>
            </a:r>
            <a:r>
              <a:rPr lang="en-US" baseline="30000" dirty="0"/>
              <a:t>st</a:t>
            </a:r>
            <a:r>
              <a:rPr lang="en-US" dirty="0"/>
              <a:t> floor of main building</a:t>
            </a:r>
          </a:p>
        </p:txBody>
      </p:sp>
    </p:spTree>
    <p:extLst>
      <p:ext uri="{BB962C8B-B14F-4D97-AF65-F5344CB8AC3E}">
        <p14:creationId xmlns:p14="http://schemas.microsoft.com/office/powerpoint/2010/main" val="379964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4572000"/>
            <a:ext cx="2286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365533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0" y="4800600"/>
            <a:ext cx="2286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diagram of a building&#10;&#10;Description automatically generated">
            <a:extLst>
              <a:ext uri="{FF2B5EF4-FFF2-40B4-BE49-F238E27FC236}">
                <a16:creationId xmlns:a16="http://schemas.microsoft.com/office/drawing/2014/main" id="{4F3B195F-4F97-9894-5829-639DAD178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79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457200"/>
            <a:ext cx="2057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floors will also assemble on ground floor</a:t>
            </a:r>
          </a:p>
        </p:txBody>
      </p:sp>
    </p:spTree>
    <p:extLst>
      <p:ext uri="{BB962C8B-B14F-4D97-AF65-F5344CB8AC3E}">
        <p14:creationId xmlns:p14="http://schemas.microsoft.com/office/powerpoint/2010/main" val="1054739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505200"/>
            <a:ext cx="19812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floors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diagram of a building">
            <a:extLst>
              <a:ext uri="{FF2B5EF4-FFF2-40B4-BE49-F238E27FC236}">
                <a16:creationId xmlns:a16="http://schemas.microsoft.com/office/drawing/2014/main" id="{57143EF3-6815-7D5B-73FA-89A1C228A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4" y="0"/>
            <a:ext cx="8873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4572000"/>
            <a:ext cx="2286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floor plan of a building">
            <a:extLst>
              <a:ext uri="{FF2B5EF4-FFF2-40B4-BE49-F238E27FC236}">
                <a16:creationId xmlns:a16="http://schemas.microsoft.com/office/drawing/2014/main" id="{DDD030FD-31C6-A9E5-906B-7BE12FF12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94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4724400"/>
            <a:ext cx="27432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floor will also assemble on basement floor</a:t>
            </a:r>
          </a:p>
        </p:txBody>
      </p:sp>
    </p:spTree>
    <p:extLst>
      <p:ext uri="{BB962C8B-B14F-4D97-AF65-F5344CB8AC3E}">
        <p14:creationId xmlns:p14="http://schemas.microsoft.com/office/powerpoint/2010/main" val="179452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65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Building Coordinator Positions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dirty="0"/>
              <a:t>Primary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Serves as first point of contact</a:t>
            </a:r>
          </a:p>
          <a:p>
            <a:pPr marL="516636" lvl="4" indent="0">
              <a:buNone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/>
              <a:t>Alternate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If one is selected, acts as emergency contact in the absence of Primary Coordinator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/>
              <a:t>3</a:t>
            </a:r>
            <a:r>
              <a:rPr lang="en-US" sz="3200" b="1" baseline="30000" dirty="0"/>
              <a:t>rd</a:t>
            </a:r>
            <a:r>
              <a:rPr lang="en-US" sz="3200" b="1" dirty="0"/>
              <a:t> Backup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Plant Operations or University Police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6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4800600"/>
            <a:ext cx="17526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floor will also assemble on ground floor</a:t>
            </a:r>
          </a:p>
        </p:txBody>
      </p:sp>
    </p:spTree>
    <p:extLst>
      <p:ext uri="{BB962C8B-B14F-4D97-AF65-F5344CB8AC3E}">
        <p14:creationId xmlns:p14="http://schemas.microsoft.com/office/powerpoint/2010/main" val="468557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9906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floor plan of a building">
            <a:extLst>
              <a:ext uri="{FF2B5EF4-FFF2-40B4-BE49-F238E27FC236}">
                <a16:creationId xmlns:a16="http://schemas.microsoft.com/office/drawing/2014/main" id="{B7AAC3B9-7925-AC32-096E-828FA7FED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68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88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971800"/>
            <a:ext cx="167640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floors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3448864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105400"/>
            <a:ext cx="3048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floors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178380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4724400"/>
            <a:ext cx="3048000" cy="5847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and 3</a:t>
            </a:r>
            <a:r>
              <a:rPr lang="en-US" sz="1600" baseline="30000" dirty="0"/>
              <a:t>rd</a:t>
            </a:r>
            <a:r>
              <a:rPr lang="en-US" sz="1600" dirty="0"/>
              <a:t> floors will also assemble in 1</a:t>
            </a:r>
            <a:r>
              <a:rPr lang="en-US" sz="1600" baseline="30000" dirty="0"/>
              <a:t>st</a:t>
            </a:r>
            <a:r>
              <a:rPr lang="en-US" sz="1600" dirty="0"/>
              <a:t> floor auditorium</a:t>
            </a:r>
          </a:p>
        </p:txBody>
      </p:sp>
    </p:spTree>
    <p:extLst>
      <p:ext uri="{BB962C8B-B14F-4D97-AF65-F5344CB8AC3E}">
        <p14:creationId xmlns:p14="http://schemas.microsoft.com/office/powerpoint/2010/main" val="2753333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200" y="6096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3854198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0" y="44958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floor plan of a building&#10;&#10;Description automatically generated">
            <a:extLst>
              <a:ext uri="{FF2B5EF4-FFF2-40B4-BE49-F238E27FC236}">
                <a16:creationId xmlns:a16="http://schemas.microsoft.com/office/drawing/2014/main" id="{59B6A631-0193-7986-46F1-39A205440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1" y="0"/>
            <a:ext cx="887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0" y="990600"/>
            <a:ext cx="22860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floors will also assemble on basement floor</a:t>
            </a:r>
          </a:p>
        </p:txBody>
      </p:sp>
    </p:spTree>
    <p:extLst>
      <p:ext uri="{BB962C8B-B14F-4D97-AF65-F5344CB8AC3E}">
        <p14:creationId xmlns:p14="http://schemas.microsoft.com/office/powerpoint/2010/main" val="2119222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4135"/>
            <a:ext cx="495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Knights Hall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Floor Safety Diagram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981200"/>
            <a:ext cx="167640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floors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126664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975360"/>
            <a:ext cx="7520940" cy="548640"/>
          </a:xfrm>
        </p:spPr>
        <p:txBody>
          <a:bodyPr/>
          <a:lstStyle/>
          <a:p>
            <a:r>
              <a:rPr lang="en-US" sz="3600" dirty="0"/>
              <a:t>Snow, ice, 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8696395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Can make travel to or from campus hazardous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University Police will determine if campus activities should be suspended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Faculty, staff, and students will be notified through campus notifications and news releases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University Police will continually monitor weather, news, and road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" y="152400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3"/>
                </a:solidFill>
              </a:rPr>
              <a:t>Severe weather / natural hazards</a:t>
            </a:r>
          </a:p>
        </p:txBody>
      </p:sp>
    </p:spTree>
    <p:extLst>
      <p:ext uri="{BB962C8B-B14F-4D97-AF65-F5344CB8AC3E}">
        <p14:creationId xmlns:p14="http://schemas.microsoft.com/office/powerpoint/2010/main" val="2453027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98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14600"/>
            <a:ext cx="167640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floors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691493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14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0" y="990600"/>
            <a:ext cx="167640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75000"/>
                </a:schemeClr>
              </a:gs>
              <a:gs pos="9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floor </a:t>
            </a:r>
            <a:r>
              <a:rPr lang="en-US" dirty="0"/>
              <a:t>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545909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Outdoor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038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0" dirty="0"/>
              <a:t>The following are locations for each building in the event of an evacuation.</a:t>
            </a:r>
          </a:p>
          <a:p>
            <a:pPr marL="0" indent="0"/>
            <a:r>
              <a:rPr lang="en-US" sz="2200" i="1" dirty="0"/>
              <a:t>When exiting: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Assist disabled persons in exiting the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use elevators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Once outside, proceed to predesignated area for your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Leave streets and walkways clear for emergency vehicles and personnel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return to building unless told to by MGA officials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Entire campus evacuation will be announced by Chief of Police</a:t>
            </a:r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87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2" y="0"/>
            <a:ext cx="8892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69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39222"/>
            <a:ext cx="8696395" cy="42899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Remain calm and assess the situation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put yourself in danger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Medical Emergency: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Contact University Police (478) 934-3002 or 911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Contact Health Services (478) 271-5401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move injured person unless they are in immediate danger of further injury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Check breathing &amp; initiate first aid – do not touch individual without personal protection if there is danger of coming into contact with bodily fluids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Only perform CPR if certified or if Police instruct you to</a:t>
            </a:r>
          </a:p>
          <a:p>
            <a:pPr marL="0" indent="0"/>
            <a:r>
              <a:rPr lang="en-US" sz="1800" i="1" dirty="0"/>
              <a:t>Minor Injury: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Utilize items in the nearest first aid kit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Instruct individual to consult with their doctor or Health Services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2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Automated external defibrillator (AED)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3" y="1066800"/>
            <a:ext cx="8719254" cy="3429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The AED will give you step-by-step voice prompts to follow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Immediately summon bystander to notify University Police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9144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2"/>
              </a:rPr>
              <a:t>Claire's 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lvl="3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9144" lvl="1" indent="0">
              <a:buNone/>
            </a:pPr>
            <a:endParaRPr lang="en-US" sz="2000" dirty="0"/>
          </a:p>
          <a:p>
            <a:pPr marL="9144" lvl="1" indent="0">
              <a:buNone/>
            </a:pP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6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contact info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31816"/>
            <a:ext cx="8696395" cy="43259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dirty="0"/>
              <a:t>University Police</a:t>
            </a:r>
            <a:r>
              <a:rPr lang="en-US" sz="2800" b="0" dirty="0"/>
              <a:t> (478) 934-3002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800" dirty="0"/>
              <a:t>Bleckley County Hospital </a:t>
            </a:r>
            <a:r>
              <a:rPr lang="en-US" sz="2800" b="0" dirty="0"/>
              <a:t>(478) 934-6211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800" dirty="0"/>
              <a:t>Health Services </a:t>
            </a:r>
            <a:r>
              <a:rPr lang="en-US" sz="2800" b="0" dirty="0"/>
              <a:t>(478) 271-5401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800" dirty="0"/>
              <a:t>Plant Operations </a:t>
            </a:r>
            <a:r>
              <a:rPr lang="en-US" sz="2800" b="0" dirty="0"/>
              <a:t>(478) 934-3000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800" dirty="0"/>
              <a:t>Risk Management </a:t>
            </a:r>
            <a:r>
              <a:rPr lang="en-US" sz="2800" b="0" dirty="0"/>
              <a:t>(478) 471-2506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50943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Helpful Links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520940" cy="4191000"/>
          </a:xfrm>
        </p:spPr>
        <p:txBody>
          <a:bodyPr>
            <a:normAutofit/>
          </a:bodyPr>
          <a:lstStyle/>
          <a:p>
            <a:r>
              <a:rPr lang="en-US" sz="2000" b="0" dirty="0">
                <a:hlinkClick r:id="rId2"/>
              </a:rPr>
              <a:t>Cochran Oil Spill Plan</a:t>
            </a:r>
            <a:endParaRPr lang="en-US" sz="2000" b="0" dirty="0"/>
          </a:p>
          <a:p>
            <a:r>
              <a:rPr lang="en-US" sz="2000" b="0" dirty="0">
                <a:hlinkClick r:id="rId3"/>
              </a:rPr>
              <a:t>MGA Emergency Response Plan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4"/>
              </a:rPr>
              <a:t>Shelter Locations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5"/>
              </a:rPr>
              <a:t>Report a Hazard</a:t>
            </a:r>
            <a:r>
              <a:rPr lang="en-US" sz="2000" b="0" dirty="0"/>
              <a:t> (non-emergencies)</a:t>
            </a:r>
          </a:p>
          <a:p>
            <a:r>
              <a:rPr lang="en-US" sz="2000" b="0" dirty="0">
                <a:hlinkClick r:id="rId6"/>
              </a:rPr>
              <a:t>Right To Know (RTK) Plan</a:t>
            </a:r>
            <a:endParaRPr lang="en-US" sz="2000" b="0" dirty="0"/>
          </a:p>
          <a:p>
            <a:r>
              <a:rPr lang="en-US" sz="2000" b="0" u="sng" dirty="0">
                <a:solidFill>
                  <a:schemeClr val="accent1">
                    <a:lumMod val="75000"/>
                  </a:schemeClr>
                </a:solidFill>
              </a:rPr>
              <a:t>Risk Management </a:t>
            </a:r>
          </a:p>
          <a:p>
            <a:r>
              <a:rPr lang="en-US" sz="2000" b="0" dirty="0">
                <a:hlinkClick r:id="rId7"/>
              </a:rPr>
              <a:t>University Police</a:t>
            </a:r>
            <a:endParaRPr lang="en-US" sz="2000" b="0" dirty="0"/>
          </a:p>
          <a:p>
            <a:r>
              <a:rPr lang="en-US" sz="2000" b="0" dirty="0">
                <a:hlinkClick r:id="rId8"/>
              </a:rPr>
              <a:t>Plant Operations</a:t>
            </a:r>
            <a:endParaRPr lang="en-US" sz="2000" b="0" dirty="0"/>
          </a:p>
          <a:p>
            <a:r>
              <a:rPr lang="en-US" sz="2000" b="0" dirty="0">
                <a:hlinkClick r:id="rId9"/>
              </a:rPr>
              <a:t>Technology Resources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11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9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" y="76200"/>
            <a:ext cx="7520940" cy="548640"/>
          </a:xfrm>
        </p:spPr>
        <p:txBody>
          <a:bodyPr/>
          <a:lstStyle/>
          <a:p>
            <a:r>
              <a:rPr lang="en-US" sz="3600" dirty="0"/>
              <a:t>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038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i="1" dirty="0"/>
              <a:t>During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Seek refuge in a doorway or under a desk or table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Stay away from glass windows, shelves, and heavy equipment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Do not run through or near buildings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 marL="0" indent="0"/>
            <a:r>
              <a:rPr lang="en-US" sz="2400" i="1" dirty="0"/>
              <a:t>After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Evaluate the situation and determine if emergency help is necessary. If so, call University Police (478) 934-3002 or 911.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Report damaged facilities to Plant Operations (478) 934-3000</a:t>
            </a:r>
          </a:p>
          <a:p>
            <a:pPr marL="0" indent="0"/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1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20940" cy="548640"/>
          </a:xfrm>
        </p:spPr>
        <p:txBody>
          <a:bodyPr/>
          <a:lstStyle/>
          <a:p>
            <a:r>
              <a:rPr lang="en-US" sz="3600" dirty="0"/>
              <a:t>Tornadoes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52" y="744735"/>
            <a:ext cx="8610600" cy="44368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i="1" dirty="0"/>
              <a:t>Watch: </a:t>
            </a:r>
            <a:r>
              <a:rPr lang="en-US" sz="2400" b="0" dirty="0"/>
              <a:t>possibility of one or more tornadoes in the area. Continue with normal activity but monitor weather.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i="1" dirty="0"/>
              <a:t>Warning:</a:t>
            </a:r>
            <a:r>
              <a:rPr lang="en-US" sz="2400" b="0" dirty="0"/>
              <a:t> a tornado has been sighted and may be approaching. Seek shelter immediately.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i="1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Seek shelter in the lowest level of the building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0" dirty="0">
                <a:hlinkClick r:id="rId2"/>
              </a:rPr>
              <a:t>shelter locations</a:t>
            </a:r>
            <a:endParaRPr lang="en-US" sz="2400" b="0" dirty="0"/>
          </a:p>
          <a:p>
            <a:pPr lvl="4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Get under a heavy desk or sit next to the wall and cover your head with your arms/hands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Do not waste time opening windows or doors to equalize air pressure – could cause explosion if a spill has occurred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38200"/>
            <a:ext cx="8620195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Can bring heavy rain, hail, strong winds, and occasionally snow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Lightening during dry periods can start fires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i="1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/>
              <a:t>Watch: </a:t>
            </a:r>
            <a:r>
              <a:rPr lang="en-US" sz="2000" b="0" dirty="0"/>
              <a:t>conditions are favorable for severe weather. Continue normal activities, but monitor weather closely.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/>
              <a:t>Warning:</a:t>
            </a:r>
            <a:r>
              <a:rPr lang="en-US" sz="2000" b="0" dirty="0"/>
              <a:t> seek shelter immediately in predesignated area of the building and monitor conditions until storm passes</a:t>
            </a:r>
          </a:p>
          <a:p>
            <a:pPr marL="0" indent="0"/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Stay away from windows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use electrical appliances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0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Bomb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62000"/>
            <a:ext cx="8772595" cy="4419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HANDLE the object you observe as a suspicious object or potential bomb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Clear the area immediately and call University Police (478) 934-3002 or 911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If your building is not evacuated: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Police may lead a search of the area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1800" dirty="0"/>
          </a:p>
          <a:p>
            <a:pPr marL="0" lvl="1" indent="0">
              <a:buClrTx/>
              <a:buNone/>
            </a:pPr>
            <a:r>
              <a:rPr lang="en-US" sz="1800" b="1" i="1" dirty="0"/>
              <a:t>If your building is evacuated: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Follow evacuation protocols – assembly areas indicated in this presentation and in your handbook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Once outside, stay away from buildings, vehicles, and trash containers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Police will lead search of the area</a:t>
            </a:r>
          </a:p>
          <a:p>
            <a:pPr lvl="1">
              <a:buFont typeface="Wingdings" panose="05000000000000000000" pitchFamily="2" charset="2"/>
              <a:buChar char="F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Hazardous material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4267200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2000" b="0" dirty="0"/>
              <a:t>Any spillage of a hazardous chemical should be reported to </a:t>
            </a:r>
            <a:r>
              <a:rPr lang="en-US" sz="2000" dirty="0"/>
              <a:t>Facilities at (478) 471-2780</a:t>
            </a:r>
            <a:r>
              <a:rPr lang="en-US" sz="2000" b="0" dirty="0"/>
              <a:t> </a:t>
            </a:r>
            <a:r>
              <a:rPr lang="en-US" sz="2000" dirty="0"/>
              <a:t>during normal working hours </a:t>
            </a:r>
            <a:r>
              <a:rPr lang="en-US" sz="2000" b="0" dirty="0"/>
              <a:t>or University Police </a:t>
            </a:r>
            <a:r>
              <a:rPr lang="en-US" sz="2000" dirty="0"/>
              <a:t>(478) 934-3002 after hours.</a:t>
            </a:r>
            <a:endParaRPr lang="en-US" sz="2000" b="0" dirty="0"/>
          </a:p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r>
              <a:rPr lang="en-US" sz="2000" i="1" dirty="0"/>
              <a:t>Reporting: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Be specific about the material involved and approximate quantities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The Facilities department will initiate the response of appropriate response teams to effectively clean up the spill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Vacate the area and seal it off to prevent further contamination of other areas until response teams arrive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If evacuation of the building is required, follow evacuation proto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8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rgbClr val="000000"/>
      </a:dk1>
      <a:lt1>
        <a:sysClr val="window" lastClr="FFFFFF"/>
      </a:lt1>
      <a:dk2>
        <a:srgbClr val="C7A2E3"/>
      </a:dk2>
      <a:lt2>
        <a:srgbClr val="FFFFFF"/>
      </a:lt2>
      <a:accent1>
        <a:srgbClr val="7030A0"/>
      </a:accent1>
      <a:accent2>
        <a:srgbClr val="A5A5A5"/>
      </a:accent2>
      <a:accent3>
        <a:srgbClr val="7030A0"/>
      </a:accent3>
      <a:accent4>
        <a:srgbClr val="39639D"/>
      </a:accent4>
      <a:accent5>
        <a:srgbClr val="474B78"/>
      </a:accent5>
      <a:accent6>
        <a:srgbClr val="7D3C4A"/>
      </a:accent6>
      <a:hlink>
        <a:srgbClr val="7030A0"/>
      </a:hlink>
      <a:folHlink>
        <a:srgbClr val="A5A5A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1438</TotalTime>
  <Words>1479</Words>
  <Application>Microsoft Office PowerPoint</Application>
  <PresentationFormat>On-screen Show (4:3)</PresentationFormat>
  <Paragraphs>213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Angles</vt:lpstr>
      <vt:lpstr>Building Coordinator Training Cochran Campus 2025</vt:lpstr>
      <vt:lpstr>Building Coordinator responsibilities</vt:lpstr>
      <vt:lpstr>Building Coordinator Positions</vt:lpstr>
      <vt:lpstr>Snow, ice, or flooding</vt:lpstr>
      <vt:lpstr>Earthquake</vt:lpstr>
      <vt:lpstr>Tornadoes</vt:lpstr>
      <vt:lpstr>Thunderstorms</vt:lpstr>
      <vt:lpstr>Bomb threats</vt:lpstr>
      <vt:lpstr>Hazardous material spills</vt:lpstr>
      <vt:lpstr>Oil spill</vt:lpstr>
      <vt:lpstr>Natural gas leak</vt:lpstr>
      <vt:lpstr>Fires</vt:lpstr>
      <vt:lpstr>Active shooters</vt:lpstr>
      <vt:lpstr>Evacuation and assembly</vt:lpstr>
      <vt:lpstr>Severe weather shelter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Outdoor assembly</vt:lpstr>
      <vt:lpstr>PowerPoint Presentation</vt:lpstr>
      <vt:lpstr>First aid</vt:lpstr>
      <vt:lpstr>Automated external defibrillator (AED)</vt:lpstr>
      <vt:lpstr>contact info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Supervisor Training</dc:title>
  <dc:creator>Taylor Upole</dc:creator>
  <cp:lastModifiedBy>Ardelean, Ron</cp:lastModifiedBy>
  <cp:revision>129</cp:revision>
  <dcterms:created xsi:type="dcterms:W3CDTF">2016-02-18T13:12:37Z</dcterms:created>
  <dcterms:modified xsi:type="dcterms:W3CDTF">2025-01-06T16:23:01Z</dcterms:modified>
</cp:coreProperties>
</file>