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289" r:id="rId3"/>
    <p:sldId id="290" r:id="rId4"/>
    <p:sldId id="300" r:id="rId5"/>
    <p:sldId id="292" r:id="rId6"/>
    <p:sldId id="293" r:id="rId7"/>
    <p:sldId id="294" r:id="rId8"/>
    <p:sldId id="295" r:id="rId9"/>
    <p:sldId id="296" r:id="rId10"/>
    <p:sldId id="263" r:id="rId11"/>
    <p:sldId id="280" r:id="rId12"/>
    <p:sldId id="272" r:id="rId13"/>
    <p:sldId id="264" r:id="rId14"/>
    <p:sldId id="265" r:id="rId15"/>
    <p:sldId id="273" r:id="rId16"/>
    <p:sldId id="261" r:id="rId17"/>
    <p:sldId id="281" r:id="rId18"/>
    <p:sldId id="274" r:id="rId19"/>
    <p:sldId id="276" r:id="rId20"/>
    <p:sldId id="277" r:id="rId21"/>
    <p:sldId id="278" r:id="rId22"/>
    <p:sldId id="279" r:id="rId23"/>
    <p:sldId id="282" r:id="rId24"/>
    <p:sldId id="287" r:id="rId25"/>
    <p:sldId id="283" r:id="rId26"/>
    <p:sldId id="267" r:id="rId27"/>
    <p:sldId id="297" r:id="rId28"/>
    <p:sldId id="270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02BA-4164-4A8F-8517-5201128A767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13C9-2393-420D-B865-2540C6E38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</a:t>
            </a:r>
            <a:r>
              <a:rPr lang="en-US" baseline="0" dirty="0"/>
              <a:t> EHS (478.934.3054) for a PDF copy of this map.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13C9-2393-420D-B865-2540C6E38A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</a:t>
            </a:r>
            <a:r>
              <a:rPr lang="en-US" baseline="0" dirty="0"/>
              <a:t> EHS (478.934.3054) for a PDF copy of this map.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13C9-2393-420D-B865-2540C6E38A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Eastman_Campus_Oil_SPCC_Plan-QR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r9blaWHHS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olice/" TargetMode="External"/><Relationship Id="rId3" Type="http://schemas.openxmlformats.org/officeDocument/2006/relationships/hyperlink" Target="http://www.mga.edu/police/emergency-response-plan.aspx" TargetMode="External"/><Relationship Id="rId7" Type="http://schemas.openxmlformats.org/officeDocument/2006/relationships/hyperlink" Target="http://www.mga.edu/risk-management/default.aspx" TargetMode="External"/><Relationship Id="rId12" Type="http://schemas.openxmlformats.org/officeDocument/2006/relationships/image" Target="../media/image32.gif"/><Relationship Id="rId2" Type="http://schemas.openxmlformats.org/officeDocument/2006/relationships/hyperlink" Target="http://www.mga.edu/risk-management/docs/environmental-services/oil-spcc/Eastman_Campus_Oil_SPCC_Plan-QR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environmental-health-and-safety-division/right-to-know/default.asp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ga.edu/risk-management/report-a-hazard.aspx" TargetMode="External"/><Relationship Id="rId10" Type="http://schemas.openxmlformats.org/officeDocument/2006/relationships/hyperlink" Target="http://www.mga.edu/technology/" TargetMode="External"/><Relationship Id="rId4" Type="http://schemas.openxmlformats.org/officeDocument/2006/relationships/hyperlink" Target="http://www.mga.edu/risk-management/shelter-locations.aspx" TargetMode="External"/><Relationship Id="rId9" Type="http://schemas.openxmlformats.org/officeDocument/2006/relationships/hyperlink" Target="http://www.mga.edu/pla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0866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Eastman Campus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Any spillage of a hazardous chemical should be reported during normal working hours to the University Police (478)934-3002.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r>
              <a:rPr lang="en-US" sz="2000" i="1" dirty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Facilities department 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If evacuation of the building is required, follow evacuation protocol</a:t>
            </a:r>
          </a:p>
          <a:p>
            <a:pPr marL="0" indent="0"/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2094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Oil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040"/>
            <a:ext cx="8610600" cy="42519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b="0" dirty="0"/>
              <a:t>Notify all: 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/>
              <a:t>University Police (478) 934-3002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/>
              <a:t>Plant Operations (478) 374-6707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Extinguish all sources of ignition and remove all vehicles from spill area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The SPCC plan for Eastman can be found </a:t>
            </a:r>
            <a:r>
              <a:rPr lang="en-US" dirty="0">
                <a:hlinkClick r:id="rId2"/>
              </a:rPr>
              <a:t>online</a:t>
            </a:r>
            <a:endParaRPr lang="en-US" dirty="0"/>
          </a:p>
          <a:p>
            <a:pPr lvl="1">
              <a:buFont typeface="Wingdings" panose="05000000000000000000" pitchFamily="2" charset="2"/>
              <a:buChar char="F"/>
            </a:pPr>
            <a:endParaRPr lang="en-US" dirty="0"/>
          </a:p>
          <a:p>
            <a:pPr marL="0" lvl="1" indent="0">
              <a:buNone/>
            </a:pPr>
            <a:r>
              <a:rPr lang="en-US" b="1" i="1" dirty="0"/>
              <a:t>Spills greater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If can be done safely, a</a:t>
            </a:r>
            <a:r>
              <a:rPr lang="en-US" b="0" dirty="0"/>
              <a:t>ttemp</a:t>
            </a:r>
            <a:r>
              <a:rPr lang="en-US" dirty="0"/>
              <a:t>t to stop release and deploy spill response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SPCC Coordinator will notify authorities and response contractor to assist in cleanup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b="0" dirty="0"/>
          </a:p>
          <a:p>
            <a:pPr marL="0" lvl="1" indent="0">
              <a:buNone/>
            </a:pPr>
            <a:r>
              <a:rPr lang="en-US" b="1" i="1" dirty="0"/>
              <a:t>Spill less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Contain spill with absorbent material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Recover spilled material using absorbent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/>
              <a:t>SPCC Coordinator will arrange for proper disposal of waste materials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Natural gas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 flame or spark in the area could cause an explosion</a:t>
            </a:r>
          </a:p>
          <a:p>
            <a:pPr marL="0" indent="0"/>
            <a:r>
              <a:rPr lang="en-US" sz="2000" i="1" dirty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open windows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Once outside, move at least 150ft away from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Activate fire alarm </a:t>
            </a:r>
            <a:r>
              <a:rPr lang="en-US" sz="2000" dirty="0"/>
              <a:t>outside </a:t>
            </a:r>
            <a:r>
              <a:rPr lang="en-US" sz="2000" b="0" dirty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Call University Police (478) 934-3002 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Report to University Police (478) 934-3002</a:t>
            </a:r>
          </a:p>
          <a:p>
            <a:pPr marL="0" indent="0"/>
            <a:r>
              <a:rPr lang="en-US" sz="1800" i="1" dirty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Charge fire extinguisher toward base of the flame</a:t>
            </a:r>
          </a:p>
          <a:p>
            <a:pPr marL="0" indent="0"/>
            <a:r>
              <a:rPr lang="en-US" sz="1800" i="1" dirty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University Police (478) 934-3002 or call 911</a:t>
            </a:r>
            <a:endParaRPr lang="en-US" sz="1800" i="1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Someone observed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Remain calm and call University Police (478) 934-3002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If possible, remove yourself from area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772594" cy="7010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Explosion /aircraft down on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9640"/>
            <a:ext cx="8534400" cy="39510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Take cover under tables, desks, or other objects to protect from falling glass or debris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After effects of the explosion are over, notify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If necessary, activate building alarm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Evacuate and move away from affected areas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Keep streets and walkways clear for emergency vehicles</a:t>
            </a:r>
          </a:p>
          <a:p>
            <a:pPr marL="0" indent="0"/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0"/>
            <a:ext cx="8696395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Evacuations will occur when an alarm sounds or upon notification by MGA officials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Leave by emergency evacuation route predesignated for your area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Depending on the emergency, you may need to </a:t>
            </a:r>
            <a:r>
              <a:rPr lang="en-US" sz="2800" b="0" u="sng" dirty="0"/>
              <a:t>stay in or exit</a:t>
            </a:r>
            <a:r>
              <a:rPr lang="en-US" sz="2800" b="0" dirty="0"/>
              <a:t> the building</a:t>
            </a:r>
          </a:p>
          <a:p>
            <a:pPr marL="0" indent="0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Severe weather shelter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The following diagrams are the severe weather shelter areas for each building on the Eastman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locations are on the main level away from windows and doors. Shelter areas are highlighted in </a:t>
            </a:r>
            <a:r>
              <a:rPr lang="en-US" sz="2400" b="0" u="dbl" dirty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/>
              <a:t>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These areas can also be accessed </a:t>
            </a:r>
            <a:r>
              <a:rPr lang="en-US" sz="2400" b="0" dirty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" y="342148"/>
            <a:ext cx="9259365" cy="6515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1" y="1219200"/>
            <a:ext cx="23622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9000"/>
                  <a:lumOff val="31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baseline="30000" dirty="0">
                <a:solidFill>
                  <a:schemeClr val="accent1"/>
                </a:solidFill>
              </a:rPr>
              <a:t>nd</a:t>
            </a:r>
            <a:r>
              <a:rPr lang="en-US" dirty="0">
                <a:solidFill>
                  <a:schemeClr val="accent1"/>
                </a:solidFill>
              </a:rPr>
              <a:t> and 3</a:t>
            </a:r>
            <a:r>
              <a:rPr lang="en-US" baseline="30000" dirty="0">
                <a:solidFill>
                  <a:schemeClr val="accent1"/>
                </a:solidFill>
              </a:rPr>
              <a:t>rd</a:t>
            </a:r>
            <a:r>
              <a:rPr lang="en-US" dirty="0">
                <a:solidFill>
                  <a:schemeClr val="accent1"/>
                </a:solidFill>
              </a:rPr>
              <a:t> floor will assemble on 1</a:t>
            </a:r>
            <a:r>
              <a:rPr lang="en-US" baseline="30000" dirty="0">
                <a:solidFill>
                  <a:schemeClr val="accent1"/>
                </a:solidFill>
              </a:rPr>
              <a:t>st</a:t>
            </a:r>
            <a:r>
              <a:rPr lang="en-US" dirty="0">
                <a:solidFill>
                  <a:schemeClr val="accent1"/>
                </a:solidFill>
              </a:rPr>
              <a:t> floor</a:t>
            </a:r>
          </a:p>
        </p:txBody>
      </p:sp>
      <p:pic>
        <p:nvPicPr>
          <p:cNvPr id="4" name="Picture 3" descr="A diagram of an airport">
            <a:extLst>
              <a:ext uri="{FF2B5EF4-FFF2-40B4-BE49-F238E27FC236}">
                <a16:creationId xmlns:a16="http://schemas.microsoft.com/office/drawing/2014/main" id="{48D21061-B9E7-C1EB-78CC-1513D3BCF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8" y="0"/>
            <a:ext cx="8873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9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39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Building Coordinator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Become familiar with the evacuation and assembly areas both inside and outside of your building</a:t>
            </a:r>
          </a:p>
        </p:txBody>
      </p:sp>
    </p:spTree>
    <p:extLst>
      <p:ext uri="{BB962C8B-B14F-4D97-AF65-F5344CB8AC3E}">
        <p14:creationId xmlns:p14="http://schemas.microsoft.com/office/powerpoint/2010/main" val="237525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7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3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152400"/>
            <a:ext cx="23622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9000"/>
                  <a:lumOff val="31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baseline="30000" dirty="0">
                <a:solidFill>
                  <a:schemeClr val="accent1"/>
                </a:solidFill>
              </a:rPr>
              <a:t>nd</a:t>
            </a:r>
            <a:r>
              <a:rPr lang="en-US" dirty="0">
                <a:solidFill>
                  <a:schemeClr val="accent1"/>
                </a:solidFill>
              </a:rPr>
              <a:t> will assemble on 1</a:t>
            </a:r>
            <a:r>
              <a:rPr lang="en-US" baseline="30000" dirty="0">
                <a:solidFill>
                  <a:schemeClr val="accent1"/>
                </a:solidFill>
              </a:rPr>
              <a:t>st</a:t>
            </a:r>
            <a:r>
              <a:rPr lang="en-US" dirty="0">
                <a:solidFill>
                  <a:schemeClr val="accent1"/>
                </a:solidFill>
              </a:rPr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397420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Outdoor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disabled persons 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for your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5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Contact Campus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Only perform CPR if certified</a:t>
            </a:r>
          </a:p>
          <a:p>
            <a:pPr marL="0" indent="0"/>
            <a:endParaRPr lang="en-US" sz="1800" b="0" dirty="0"/>
          </a:p>
          <a:p>
            <a:pPr marL="0" indent="0"/>
            <a:r>
              <a:rPr lang="en-US" sz="1800" i="1" dirty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Instruct individual to consult with their doctor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Automated external defibrillator (AED)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800"/>
            <a:ext cx="8719254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Immediately summon bystander to notify University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9144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Claire's 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9144" lvl="1" indent="0">
              <a:buNone/>
            </a:pP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Campus Police </a:t>
            </a:r>
            <a:r>
              <a:rPr lang="en-US" sz="3200" b="0" dirty="0"/>
              <a:t>(478) 934-3002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Dodge County Hospital </a:t>
            </a:r>
            <a:r>
              <a:rPr lang="en-US" sz="3200" b="0" dirty="0"/>
              <a:t>(478) 448-4000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Plant Operations </a:t>
            </a:r>
            <a:r>
              <a:rPr lang="en-US" sz="3200" b="0" dirty="0"/>
              <a:t>(478) 934-3000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/>
              <a:t>Risk Management </a:t>
            </a:r>
            <a:r>
              <a:rPr lang="en-US" sz="3200" b="0" dirty="0"/>
              <a:t>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>
                <a:hlinkClick r:id="rId2"/>
              </a:rPr>
              <a:t>Eastman Spill Response Plan</a:t>
            </a:r>
            <a:endParaRPr lang="en-US" sz="2000" b="0" dirty="0"/>
          </a:p>
          <a:p>
            <a:r>
              <a:rPr lang="en-US" sz="2000" b="0" dirty="0">
                <a:hlinkClick r:id="rId3"/>
              </a:rPr>
              <a:t>MGA Emergency Response Plan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5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>
                <a:hlinkClick r:id="rId6"/>
              </a:rPr>
              <a:t>Right To Know (RTK) Plan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Risk Management 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University Police</a:t>
            </a:r>
            <a:endParaRPr lang="en-US" sz="2000" b="0" dirty="0"/>
          </a:p>
          <a:p>
            <a:r>
              <a:rPr lang="en-US" sz="2000" b="0" dirty="0">
                <a:hlinkClick r:id="rId9"/>
              </a:rPr>
              <a:t>Plant Operations</a:t>
            </a:r>
            <a:endParaRPr lang="en-US" sz="2000" b="0" dirty="0"/>
          </a:p>
          <a:p>
            <a:r>
              <a:rPr lang="en-US" sz="2000" b="0" dirty="0">
                <a:hlinkClick r:id="rId10"/>
              </a:rPr>
              <a:t>Technology Resources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2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Serves as first point of contact</a:t>
            </a:r>
          </a:p>
          <a:p>
            <a:pPr marL="516636" lvl="4" indent="0">
              <a:buNone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Alternate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If one is selected, 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/>
              <a:t>Plant Operations or University Police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/>
                </a:solidFill>
              </a:rPr>
              <a:t>Severe weather / natural hazards</a:t>
            </a:r>
          </a:p>
        </p:txBody>
      </p:sp>
    </p:spTree>
    <p:extLst>
      <p:ext uri="{BB962C8B-B14F-4D97-AF65-F5344CB8AC3E}">
        <p14:creationId xmlns:p14="http://schemas.microsoft.com/office/powerpoint/2010/main" val="22641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696395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/>
              <a:t>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 marL="0" indent="0"/>
            <a:r>
              <a:rPr lang="en-US" sz="2400" i="1" dirty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Evaluate the situation and determine if emergency help is necessary. If so, call University Police (478) 934-3002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Report damaged facilities to Plant Operations (478) 934-3000</a:t>
            </a:r>
          </a:p>
          <a:p>
            <a:pPr marL="0" indent="0"/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Watch: </a:t>
            </a:r>
            <a:r>
              <a:rPr lang="en-US" sz="2400" b="0" dirty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/>
              <a:t>Warning:</a:t>
            </a:r>
            <a:r>
              <a:rPr lang="en-US" sz="2400" b="0" dirty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Seek shelter in the lowest level of the building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2"/>
              </a:rPr>
              <a:t>shelter locations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Do not waste time opening windows or doors to equalize air pressure – could cause explosion if a spill has occurred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Watch: </a:t>
            </a:r>
            <a:r>
              <a:rPr lang="en-US" sz="2000" b="0" dirty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/>
              <a:t>Warning:</a:t>
            </a:r>
            <a:r>
              <a:rPr lang="en-US" sz="2000" b="0" dirty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Do not use electrical appliances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62000"/>
            <a:ext cx="8772595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Clear the area immediately and call University Police (478) 934-3002 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/>
          </a:p>
          <a:p>
            <a:pPr marL="0" indent="0"/>
            <a:r>
              <a:rPr lang="en-US" sz="1800" i="1" dirty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protocols – assembly areas indicated in this presentation and in your handbook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Police will lead search of the area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919</TotalTime>
  <Words>1399</Words>
  <Application>Microsoft Office PowerPoint</Application>
  <PresentationFormat>On-screen Show (4:3)</PresentationFormat>
  <Paragraphs>202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Wingdings</vt:lpstr>
      <vt:lpstr>Angles</vt:lpstr>
      <vt:lpstr>Building Coordinator Training Eastman Campus 2025</vt:lpstr>
      <vt:lpstr>Building Coordinator responsibilities</vt:lpstr>
      <vt:lpstr>Building Coordinator Positions</vt:lpstr>
      <vt:lpstr>Snow, ice, or flooding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Oil spill</vt:lpstr>
      <vt:lpstr>Natural gas leak</vt:lpstr>
      <vt:lpstr>Fires</vt:lpstr>
      <vt:lpstr>Active shooters</vt:lpstr>
      <vt:lpstr>Explosion /aircraft down on campus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assembly</vt:lpstr>
      <vt:lpstr>PowerPoint Presentation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101</cp:revision>
  <dcterms:created xsi:type="dcterms:W3CDTF">2016-02-18T13:12:37Z</dcterms:created>
  <dcterms:modified xsi:type="dcterms:W3CDTF">2025-01-06T16:25:06Z</dcterms:modified>
</cp:coreProperties>
</file>