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sldIdLst>
    <p:sldId id="256" r:id="rId2"/>
    <p:sldId id="304" r:id="rId3"/>
    <p:sldId id="314" r:id="rId4"/>
    <p:sldId id="315" r:id="rId5"/>
    <p:sldId id="259" r:id="rId6"/>
    <p:sldId id="308" r:id="rId7"/>
    <p:sldId id="309" r:id="rId8"/>
    <p:sldId id="310" r:id="rId9"/>
    <p:sldId id="311" r:id="rId10"/>
    <p:sldId id="293" r:id="rId11"/>
    <p:sldId id="272" r:id="rId12"/>
    <p:sldId id="274" r:id="rId13"/>
    <p:sldId id="275" r:id="rId14"/>
    <p:sldId id="294" r:id="rId15"/>
    <p:sldId id="295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8" r:id="rId31"/>
    <p:sldId id="318" r:id="rId32"/>
    <p:sldId id="300" r:id="rId33"/>
    <p:sldId id="276" r:id="rId34"/>
    <p:sldId id="303" r:id="rId35"/>
    <p:sldId id="277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FC68F-01DE-4749-8749-E8F37C0446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C514-04DD-4294-810D-E5EC6638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</a:t>
            </a:r>
            <a:r>
              <a:rPr lang="en-US" baseline="0" dirty="0"/>
              <a:t> EHS (478.934.3054) for a PDF copy of this map.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C514-04DD-4294-810D-E5EC66382D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docs/environmental-services/oil-spcc/Macon_Oil_SPCC_Plan_-_QR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9blaWHHS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olice/" TargetMode="External"/><Relationship Id="rId3" Type="http://schemas.openxmlformats.org/officeDocument/2006/relationships/hyperlink" Target="http://www.mga.edu/police/emergency-response-plan.aspx" TargetMode="External"/><Relationship Id="rId7" Type="http://schemas.openxmlformats.org/officeDocument/2006/relationships/hyperlink" Target="http://www.mga.edu/risk-management/default.aspx" TargetMode="External"/><Relationship Id="rId12" Type="http://schemas.openxmlformats.org/officeDocument/2006/relationships/image" Target="../media/image52.gif"/><Relationship Id="rId2" Type="http://schemas.openxmlformats.org/officeDocument/2006/relationships/hyperlink" Target="http://www.mga.edu/risk-management/docs/environmental-services/oil-spcc/Macon_Oil_SPCC_Plan_-_QR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environmental-health-and-safety-division/right-to-know/default.aspx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mga.edu/risk-management/report-a-hazard.aspx" TargetMode="External"/><Relationship Id="rId10" Type="http://schemas.openxmlformats.org/officeDocument/2006/relationships/hyperlink" Target="http://www.mga.edu/technology/" TargetMode="External"/><Relationship Id="rId4" Type="http://schemas.openxmlformats.org/officeDocument/2006/relationships/hyperlink" Target="http://www.mga.edu/risk-management/shelter-locations.aspx" TargetMode="External"/><Relationship Id="rId9" Type="http://schemas.openxmlformats.org/officeDocument/2006/relationships/hyperlink" Target="http://www.mga.edu/pla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7086600" cy="21336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Macon Campus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2094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Oil spill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7240"/>
            <a:ext cx="8610600" cy="4404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b="0" dirty="0"/>
              <a:t>Notify all: 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/>
              <a:t>Campus Police (478) 934-3002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/>
              <a:t>Plant Operations (478) 471-2780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Extinguish all sources of ignition and remove all vehicles from spill area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The SPCC plan for Macon can be found </a:t>
            </a:r>
            <a:r>
              <a:rPr lang="en-US" dirty="0">
                <a:hlinkClick r:id="rId2"/>
              </a:rPr>
              <a:t>online</a:t>
            </a:r>
            <a:endParaRPr lang="en-US" dirty="0"/>
          </a:p>
          <a:p>
            <a:pPr lvl="1">
              <a:buFont typeface="Wingdings" panose="05000000000000000000" pitchFamily="2" charset="2"/>
              <a:buChar char="F"/>
            </a:pPr>
            <a:endParaRPr lang="en-US" dirty="0"/>
          </a:p>
          <a:p>
            <a:pPr marL="0" lvl="1" indent="0">
              <a:buNone/>
            </a:pPr>
            <a:r>
              <a:rPr lang="en-US" b="1" i="1" dirty="0"/>
              <a:t>Spills greater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/>
              <a:t>If can be done safely, attemp</a:t>
            </a:r>
            <a:r>
              <a:rPr lang="en-US" dirty="0"/>
              <a:t>t to stop release and deploy spill response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/>
              <a:t>SPCC Coordinator will notify authorities and response contractor to assist in cleanup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b="0" dirty="0"/>
          </a:p>
          <a:p>
            <a:pPr marL="0" lvl="1" indent="0">
              <a:buNone/>
            </a:pPr>
            <a:r>
              <a:rPr lang="en-US" b="1" i="1" dirty="0"/>
              <a:t>Spill less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Contain spill with absorbent material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Recover spilled material using absorbent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/>
              <a:t>SPCC Coordinator will arrange for proper disposal of waste materials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Natural gas leak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 flame or spark in the area could cause an explosion</a:t>
            </a:r>
          </a:p>
          <a:p>
            <a:pPr marL="0" indent="0"/>
            <a:r>
              <a:rPr lang="en-US" sz="2000" i="1" dirty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open windows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Once outside, move at least 150ft away from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Activate fire alarm </a:t>
            </a:r>
            <a:r>
              <a:rPr lang="en-US" sz="2000" dirty="0"/>
              <a:t>outside </a:t>
            </a:r>
            <a:r>
              <a:rPr lang="en-US" sz="2000" b="0" dirty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Call University Police (478) 934-3002 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Report to Campus Police (478) 934-3002</a:t>
            </a:r>
          </a:p>
          <a:p>
            <a:pPr marL="0" indent="0"/>
            <a:r>
              <a:rPr lang="en-US" sz="1800" i="1" dirty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Charge fire extinguisher toward base of the flame</a:t>
            </a:r>
          </a:p>
          <a:p>
            <a:pPr marL="0" indent="0"/>
            <a:r>
              <a:rPr lang="en-US" sz="1800" i="1" dirty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Direct crowds away from fire hydrants and roadways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Campus Police (478) 934-3002 or call 911</a:t>
            </a:r>
            <a:endParaRPr lang="en-US" sz="1800" i="1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Observe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calm and call University Police (478) 934-3002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remove yourself from area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66800"/>
            <a:ext cx="8696395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Evacuations will occur when an alarm sounds or upon notification by MGA officials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Leave by emergency evacuation route predesignated for your area</a:t>
            </a:r>
          </a:p>
          <a:p>
            <a:pPr marL="0" indent="0"/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Depending on the emergency, you may need to </a:t>
            </a:r>
            <a:r>
              <a:rPr lang="en-US" sz="2800" b="0" u="sng" dirty="0"/>
              <a:t>stay in or exit</a:t>
            </a:r>
            <a:r>
              <a:rPr lang="en-US" sz="2800" b="0" dirty="0"/>
              <a:t> the building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Severe weather shelter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/>
              <a:t>The following diagrams are the severe weather shelter areas for each building on the Macon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locations are on the main level away from windows and doors. Shelters are highlighted in </a:t>
            </a:r>
            <a:r>
              <a:rPr lang="en-US" sz="2400" b="0" u="dbl" dirty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/>
              <a:t>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areas can also be accessed </a:t>
            </a:r>
            <a:r>
              <a:rPr lang="en-US" sz="2400" b="0" dirty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990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diagram of a building&#10;&#10;Description automatically generated">
            <a:extLst>
              <a:ext uri="{FF2B5EF4-FFF2-40B4-BE49-F238E27FC236}">
                <a16:creationId xmlns:a16="http://schemas.microsoft.com/office/drawing/2014/main" id="{8073CAA9-ED68-837F-800A-0C85BD7BB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8" y="0"/>
            <a:ext cx="887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0" y="5334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building&#10;&#10;Description automatically generated">
            <a:extLst>
              <a:ext uri="{FF2B5EF4-FFF2-40B4-BE49-F238E27FC236}">
                <a16:creationId xmlns:a16="http://schemas.microsoft.com/office/drawing/2014/main" id="{1FB23533-6545-CC75-B801-0EFCEC591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0" y="4038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close-up of a blueprint&#10;&#10;Description automatically generated">
            <a:extLst>
              <a:ext uri="{FF2B5EF4-FFF2-40B4-BE49-F238E27FC236}">
                <a16:creationId xmlns:a16="http://schemas.microsoft.com/office/drawing/2014/main" id="{7C9912BF-A8C5-A368-4C6C-7C9FBDCF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usic room">
            <a:extLst>
              <a:ext uri="{FF2B5EF4-FFF2-40B4-BE49-F238E27FC236}">
                <a16:creationId xmlns:a16="http://schemas.microsoft.com/office/drawing/2014/main" id="{9A3FDA20-6A23-B4FD-4D8F-41A9582E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2" y="106739"/>
            <a:ext cx="9144000" cy="67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Building Coordinator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Become familiar with the evacuation and assembly areas both inside and outside of your building</a:t>
            </a:r>
          </a:p>
        </p:txBody>
      </p:sp>
    </p:spTree>
    <p:extLst>
      <p:ext uri="{BB962C8B-B14F-4D97-AF65-F5344CB8AC3E}">
        <p14:creationId xmlns:p14="http://schemas.microsoft.com/office/powerpoint/2010/main" val="36189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43434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campus support services">
            <a:extLst>
              <a:ext uri="{FF2B5EF4-FFF2-40B4-BE49-F238E27FC236}">
                <a16:creationId xmlns:a16="http://schemas.microsoft.com/office/drawing/2014/main" id="{55AB05C1-6E29-98D4-A7B7-2B2680601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1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37338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2222555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ymnasium&#10;&#10;Description automatically generated">
            <a:extLst>
              <a:ext uri="{FF2B5EF4-FFF2-40B4-BE49-F238E27FC236}">
                <a16:creationId xmlns:a16="http://schemas.microsoft.com/office/drawing/2014/main" id="{2EE4B35E-8417-F81D-92B1-6E9B77893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0"/>
            <a:ext cx="8980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0" y="17526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building">
            <a:extLst>
              <a:ext uri="{FF2B5EF4-FFF2-40B4-BE49-F238E27FC236}">
                <a16:creationId xmlns:a16="http://schemas.microsoft.com/office/drawing/2014/main" id="{316EA592-3BD7-5BFD-4C8D-0B77ED790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64" y="-228600"/>
            <a:ext cx="930536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9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45720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diagram of a library floor">
            <a:extLst>
              <a:ext uri="{FF2B5EF4-FFF2-40B4-BE49-F238E27FC236}">
                <a16:creationId xmlns:a16="http://schemas.microsoft.com/office/drawing/2014/main" id="{262BA6E3-DF88-D26F-F556-DCF17DC6D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785" y="-152400"/>
            <a:ext cx="9686785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1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1752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diagram of a maths floor plan">
            <a:extLst>
              <a:ext uri="{FF2B5EF4-FFF2-40B4-BE49-F238E27FC236}">
                <a16:creationId xmlns:a16="http://schemas.microsoft.com/office/drawing/2014/main" id="{0149CBF8-30E9-EC5A-7368-C63E53DB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" y="0"/>
            <a:ext cx="8979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uilding">
            <a:extLst>
              <a:ext uri="{FF2B5EF4-FFF2-40B4-BE49-F238E27FC236}">
                <a16:creationId xmlns:a16="http://schemas.microsoft.com/office/drawing/2014/main" id="{934776E2-EA11-6B13-D836-12E9A4A3F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68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6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23622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diagram of a science center&#10;&#10;Description automatically generated">
            <a:extLst>
              <a:ext uri="{FF2B5EF4-FFF2-40B4-BE49-F238E27FC236}">
                <a16:creationId xmlns:a16="http://schemas.microsoft.com/office/drawing/2014/main" id="{239CFF76-D47A-DCD9-ED7A-8F0E6F8CE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" y="0"/>
            <a:ext cx="8972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45720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diagram of a building&#10;&#10;Description automatically generated">
            <a:extLst>
              <a:ext uri="{FF2B5EF4-FFF2-40B4-BE49-F238E27FC236}">
                <a16:creationId xmlns:a16="http://schemas.microsoft.com/office/drawing/2014/main" id="{8B8498A0-62A9-8DB5-3B8C-38EE76B9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02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44958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map of a building">
            <a:extLst>
              <a:ext uri="{FF2B5EF4-FFF2-40B4-BE49-F238E27FC236}">
                <a16:creationId xmlns:a16="http://schemas.microsoft.com/office/drawing/2014/main" id="{77BF3FD3-70DB-CDED-4CA1-544CA3CA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2"/>
            <a:ext cx="9144000" cy="67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8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Serves as first point of contact</a:t>
            </a:r>
          </a:p>
          <a:p>
            <a:pPr marL="516636" lvl="4" indent="0">
              <a:buNone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Alternate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If one is selected, 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Plant Operations or University Police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Outdoor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those with disabilities in 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for your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6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2" y="0"/>
            <a:ext cx="889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10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Contact Campus Police (478) 934-3002 or 911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Contact Health Services (478) 471-2092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Only perform CPR if certified or instructed to do so by Police</a:t>
            </a:r>
          </a:p>
          <a:p>
            <a:pPr marL="0" indent="0"/>
            <a:r>
              <a:rPr lang="en-US" sz="1800" i="1" dirty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Instruct individual to consult with their doctor or Health Services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2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Automated external defibrillator (AED)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1066799"/>
            <a:ext cx="8719254" cy="38139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Immediately summon bystander to notify campus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37744" lvl="2" indent="0">
              <a:buNone/>
            </a:pPr>
            <a:r>
              <a:rPr lang="en-US" sz="2000" u="sng" dirty="0">
                <a:hlinkClick r:id="rId2"/>
              </a:rPr>
              <a:t>Claire's Story</a:t>
            </a:r>
            <a:r>
              <a:rPr lang="en-US" sz="2000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0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9624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>
                <a:solidFill>
                  <a:schemeClr val="accent6"/>
                </a:solidFill>
              </a:rPr>
              <a:t>Save these in your phone: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/>
              <a:t>Campus Police (478) 934-3002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/>
              <a:t>Health Services (478) 471-2092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/>
              <a:t>Plant Operations (478) 471-2780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/>
              <a:t>Risk Management (478) 471-2506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pPr marL="0" indent="0"/>
            <a:r>
              <a:rPr lang="en-US" sz="2000" b="0" dirty="0">
                <a:hlinkClick r:id="rId2"/>
              </a:rPr>
              <a:t>Macon Oil Spill Response Plan</a:t>
            </a:r>
            <a:endParaRPr lang="en-US" sz="2000" b="0" dirty="0"/>
          </a:p>
          <a:p>
            <a:r>
              <a:rPr lang="en-US" sz="2000" b="0" dirty="0">
                <a:hlinkClick r:id="rId3"/>
              </a:rPr>
              <a:t>MGA Emergency Response Plan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4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5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>
                <a:hlinkClick r:id="rId6"/>
              </a:rPr>
              <a:t>Right To Know (RTK) Plan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Risk Management 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University Police</a:t>
            </a:r>
            <a:endParaRPr lang="en-US" sz="2000" b="0" dirty="0"/>
          </a:p>
          <a:p>
            <a:r>
              <a:rPr lang="en-US" sz="2000" b="0" dirty="0">
                <a:hlinkClick r:id="rId9"/>
              </a:rPr>
              <a:t>Plant Operations</a:t>
            </a:r>
            <a:endParaRPr lang="en-US" sz="2000" b="0" dirty="0"/>
          </a:p>
          <a:p>
            <a:r>
              <a:rPr lang="en-US" sz="2000" b="0" dirty="0">
                <a:hlinkClick r:id="rId10"/>
              </a:rPr>
              <a:t>Technology Resources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2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97536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96395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1524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3"/>
                </a:solidFill>
              </a:rPr>
              <a:t>Severe weather / natural hazards</a:t>
            </a:r>
          </a:p>
        </p:txBody>
      </p:sp>
    </p:spTree>
    <p:extLst>
      <p:ext uri="{BB962C8B-B14F-4D97-AF65-F5344CB8AC3E}">
        <p14:creationId xmlns:p14="http://schemas.microsoft.com/office/powerpoint/2010/main" val="255282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/>
              <a:t>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 marL="0" indent="0"/>
            <a:r>
              <a:rPr lang="en-US" sz="2400" i="1" dirty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Evaluate the situation and determine if emergency help is necessary. If so, call University Police (478) 934-3002 or 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Report damaged facilities to Plant Operations (478) 471-2780</a:t>
            </a:r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Watch: </a:t>
            </a:r>
            <a:r>
              <a:rPr lang="en-US" sz="2400" b="0" dirty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Warning:</a:t>
            </a:r>
            <a:r>
              <a:rPr lang="en-US" sz="2400" b="0" dirty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shelter in the lowest level of the building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2"/>
              </a:rPr>
              <a:t>shelter locations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waste time opening windows or doors to equalize air pressure – could cause explosion if a spill has occurred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Watch: </a:t>
            </a:r>
            <a:r>
              <a:rPr lang="en-US" sz="2000" b="0" dirty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Warning: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seek shelter </a:t>
            </a:r>
            <a:r>
              <a:rPr lang="en-US" sz="2000" b="0" dirty="0"/>
              <a:t>immediately in predesignated area of the building and monitor conditions until storm passes</a:t>
            </a:r>
          </a:p>
          <a:p>
            <a:pPr marL="0" indent="0"/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electrical appliances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8772595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Clear the area immediately and call University Police (478) 934-3002 or 911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protocols – assembly areas indicated in this presentation and in your handbook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Police will lead search of the area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26720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2000" b="0" dirty="0"/>
              <a:t>Any spillage of a hazardous chemical should be reported to the Facilities department (478) </a:t>
            </a:r>
            <a:r>
              <a:rPr lang="en-US" sz="2000" dirty="0"/>
              <a:t>471-2780</a:t>
            </a:r>
            <a:r>
              <a:rPr lang="en-US" sz="2000" b="0" dirty="0"/>
              <a:t> </a:t>
            </a:r>
            <a:r>
              <a:rPr lang="en-US" sz="2000" dirty="0"/>
              <a:t>during normal working hours </a:t>
            </a:r>
            <a:r>
              <a:rPr lang="en-US" sz="2000" b="0" dirty="0"/>
              <a:t>or University Police </a:t>
            </a:r>
            <a:r>
              <a:rPr lang="en-US" sz="2000" dirty="0"/>
              <a:t>(478) 934-3002 after hours.</a:t>
            </a:r>
            <a:endParaRPr lang="en-US" sz="2000" b="0" dirty="0"/>
          </a:p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r>
              <a:rPr lang="en-US" sz="2000" i="1" dirty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Facilities will 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If evacuation of the building is required, follow evacuation protocols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3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640</TotalTime>
  <Words>1367</Words>
  <Application>Microsoft Office PowerPoint</Application>
  <PresentationFormat>On-screen Show (4:3)</PresentationFormat>
  <Paragraphs>196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Wingdings</vt:lpstr>
      <vt:lpstr>Angles</vt:lpstr>
      <vt:lpstr>Building Coordinator Training Macon Campus 2025</vt:lpstr>
      <vt:lpstr>Building Coordinator responsibilities</vt:lpstr>
      <vt:lpstr>Building Coordinator Positions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Oil spill</vt:lpstr>
      <vt:lpstr>Natural gas leak</vt:lpstr>
      <vt:lpstr>Fires</vt:lpstr>
      <vt:lpstr>Active shooters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Outdoor assembly</vt:lpstr>
      <vt:lpstr>PowerPoint Presentation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81</cp:revision>
  <dcterms:created xsi:type="dcterms:W3CDTF">2016-02-18T13:12:37Z</dcterms:created>
  <dcterms:modified xsi:type="dcterms:W3CDTF">2025-01-06T16:26:07Z</dcterms:modified>
</cp:coreProperties>
</file>